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5C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94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41F-D4D7-4664-89DF-C5EC9BB35359}" type="datetimeFigureOut">
              <a:rPr lang="ru-RU" smtClean="0"/>
              <a:pPr/>
              <a:t>13.08.2025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4885C-57BA-4934-9D57-17C8E7213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41F-D4D7-4664-89DF-C5EC9BB35359}" type="datetimeFigureOut">
              <a:rPr lang="ru-RU" smtClean="0"/>
              <a:pPr/>
              <a:t>13.08.2025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4885C-57BA-4934-9D57-17C8E7213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41F-D4D7-4664-89DF-C5EC9BB35359}" type="datetimeFigureOut">
              <a:rPr lang="ru-RU" smtClean="0"/>
              <a:pPr/>
              <a:t>13.08.2025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4885C-57BA-4934-9D57-17C8E7213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41F-D4D7-4664-89DF-C5EC9BB35359}" type="datetimeFigureOut">
              <a:rPr lang="ru-RU" smtClean="0"/>
              <a:pPr/>
              <a:t>13.08.2025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4885C-57BA-4934-9D57-17C8E7213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41F-D4D7-4664-89DF-C5EC9BB35359}" type="datetimeFigureOut">
              <a:rPr lang="ru-RU" smtClean="0"/>
              <a:pPr/>
              <a:t>13.08.2025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4885C-57BA-4934-9D57-17C8E7213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41F-D4D7-4664-89DF-C5EC9BB35359}" type="datetimeFigureOut">
              <a:rPr lang="ru-RU" smtClean="0"/>
              <a:pPr/>
              <a:t>13.08.2025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4885C-57BA-4934-9D57-17C8E7213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41F-D4D7-4664-89DF-C5EC9BB35359}" type="datetimeFigureOut">
              <a:rPr lang="ru-RU" smtClean="0"/>
              <a:pPr/>
              <a:t>13.08.2025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4885C-57BA-4934-9D57-17C8E7213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41F-D4D7-4664-89DF-C5EC9BB35359}" type="datetimeFigureOut">
              <a:rPr lang="ru-RU" smtClean="0"/>
              <a:pPr/>
              <a:t>13.08.2025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4885C-57BA-4934-9D57-17C8E7213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41F-D4D7-4664-89DF-C5EC9BB35359}" type="datetimeFigureOut">
              <a:rPr lang="ru-RU" smtClean="0"/>
              <a:pPr/>
              <a:t>13.08.2025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4885C-57BA-4934-9D57-17C8E7213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41F-D4D7-4664-89DF-C5EC9BB35359}" type="datetimeFigureOut">
              <a:rPr lang="ru-RU" smtClean="0"/>
              <a:pPr/>
              <a:t>13.08.2025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4885C-57BA-4934-9D57-17C8E7213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841F-D4D7-4664-89DF-C5EC9BB35359}" type="datetimeFigureOut">
              <a:rPr lang="ru-RU" smtClean="0"/>
              <a:pPr/>
              <a:t>13.08.2025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4885C-57BA-4934-9D57-17C8E7213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A841F-D4D7-4664-89DF-C5EC9BB35359}" type="datetimeFigureOut">
              <a:rPr lang="ru-RU" smtClean="0"/>
              <a:pPr/>
              <a:t>13.08.2025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4885C-57BA-4934-9D57-17C8E7213C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nf-oge.sdamgia.ru/test?theme=2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216024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ЗАДАНИЕ 8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>
                <a:solidFill>
                  <a:srgbClr val="002060"/>
                </a:solidFill>
              </a:rPr>
              <a:t/>
            </a:r>
            <a:br>
              <a:rPr lang="ru-RU" sz="4000" b="1" dirty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ЗАПРОСЫ ДЛЯ ПОИСКОВЫХ СИСТЕМ С ИСПОЛЬЗОВАНИЕМ ЛОГИЧЕСКИХ ВЫРАЖЕНИЙ 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2400" kern="10" dirty="0" smtClean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5CBF"/>
                    </a:gs>
                    <a:gs pos="12500">
                      <a:srgbClr val="0087E6"/>
                    </a:gs>
                    <a:gs pos="37500">
                      <a:srgbClr val="21D6E0"/>
                    </a:gs>
                    <a:gs pos="50000">
                      <a:srgbClr val="03D4A8"/>
                    </a:gs>
                    <a:gs pos="62500">
                      <a:srgbClr val="21D6E0"/>
                    </a:gs>
                    <a:gs pos="87500">
                      <a:srgbClr val="0087E6"/>
                    </a:gs>
                    <a:gs pos="100000">
                      <a:srgbClr val="005CBF"/>
                    </a:gs>
                  </a:gsLst>
                  <a:lin ang="5400000" scaled="1"/>
                </a:gradFill>
                <a:latin typeface="Arial"/>
                <a:cs typeface="Arial"/>
              </a:rPr>
              <a:t/>
            </a:r>
            <a:br>
              <a:rPr lang="ru-RU" sz="2400" kern="10" dirty="0" smtClean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5CBF"/>
                    </a:gs>
                    <a:gs pos="12500">
                      <a:srgbClr val="0087E6"/>
                    </a:gs>
                    <a:gs pos="37500">
                      <a:srgbClr val="21D6E0"/>
                    </a:gs>
                    <a:gs pos="50000">
                      <a:srgbClr val="03D4A8"/>
                    </a:gs>
                    <a:gs pos="62500">
                      <a:srgbClr val="21D6E0"/>
                    </a:gs>
                    <a:gs pos="87500">
                      <a:srgbClr val="0087E6"/>
                    </a:gs>
                    <a:gs pos="100000">
                      <a:srgbClr val="005CBF"/>
                    </a:gs>
                  </a:gsLst>
                  <a:lin ang="5400000" scaled="1"/>
                </a:gradFill>
                <a:latin typeface="Arial"/>
                <a:cs typeface="Arial"/>
              </a:rPr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105400"/>
            <a:ext cx="6400800" cy="17526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70C0"/>
                </a:solidFill>
              </a:rPr>
              <a:t>ОГЭ по информатике</a:t>
            </a:r>
            <a:endParaRPr lang="ru-RU" sz="5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СПРАВОЧНАЯ ИНФОРМАЦИЯ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2952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Поиск информации в сети Интернет выполняют задавая запросы. Можно выполнять поиск по одному или нескольким словам, используя логические операции.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Конъюнкция (логическая операция «</a:t>
            </a:r>
            <a:r>
              <a:rPr lang="ru-RU" sz="1800" b="1" dirty="0" smtClean="0">
                <a:solidFill>
                  <a:srgbClr val="002060"/>
                </a:solidFill>
              </a:rPr>
              <a:t>И</a:t>
            </a:r>
            <a:r>
              <a:rPr lang="ru-RU" sz="1800" dirty="0" smtClean="0">
                <a:solidFill>
                  <a:srgbClr val="002060"/>
                </a:solidFill>
              </a:rPr>
              <a:t>») - это логическое выражение, которое считается истинным в том и только том случае, когда оба простых выражения являются истинными. Обозначение в запросе - символ «</a:t>
            </a:r>
            <a:r>
              <a:rPr lang="ru-RU" sz="1800" b="1" dirty="0" smtClean="0">
                <a:solidFill>
                  <a:srgbClr val="002060"/>
                </a:solidFill>
              </a:rPr>
              <a:t>&amp;</a:t>
            </a:r>
            <a:r>
              <a:rPr lang="ru-RU" sz="1800" dirty="0" smtClean="0">
                <a:solidFill>
                  <a:srgbClr val="002060"/>
                </a:solidFill>
              </a:rPr>
              <a:t>».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Дизъюнкция (логическая операция «</a:t>
            </a:r>
            <a:r>
              <a:rPr lang="ru-RU" sz="1800" b="1" dirty="0" smtClean="0">
                <a:solidFill>
                  <a:srgbClr val="002060"/>
                </a:solidFill>
              </a:rPr>
              <a:t>ИЛИ</a:t>
            </a:r>
            <a:r>
              <a:rPr lang="ru-RU" sz="1800" dirty="0" smtClean="0">
                <a:solidFill>
                  <a:srgbClr val="002060"/>
                </a:solidFill>
              </a:rPr>
              <a:t>») - это логическое выражение, которое истинно, если хотя бы одно из простых логических выражений истинно. Обозначение в запросе - символ «</a:t>
            </a:r>
            <a:r>
              <a:rPr lang="ru-RU" sz="1800" b="1" dirty="0" smtClean="0">
                <a:solidFill>
                  <a:srgbClr val="002060"/>
                </a:solidFill>
              </a:rPr>
              <a:t>|</a:t>
            </a:r>
            <a:r>
              <a:rPr lang="ru-RU" sz="1800" dirty="0" smtClean="0">
                <a:solidFill>
                  <a:srgbClr val="002060"/>
                </a:solidFill>
              </a:rPr>
              <a:t>».</a:t>
            </a:r>
          </a:p>
          <a:p>
            <a:pPr marL="0" indent="0"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483768" y="4293096"/>
            <a:ext cx="4319587" cy="43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1002" rIns="90000" bIns="45000"/>
          <a:lstStyle/>
          <a:p>
            <a:pPr algn="ctr"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ru-RU" b="1" dirty="0">
                <a:solidFill>
                  <a:srgbClr val="002060"/>
                </a:solidFill>
              </a:rPr>
              <a:t>Н</a:t>
            </a:r>
            <a:r>
              <a:rPr lang="ru-RU" b="1" dirty="0">
                <a:solidFill>
                  <a:srgbClr val="002060"/>
                </a:solidFill>
                <a:ea typeface="Microsoft YaHei" pitchFamily="34" charset="-122"/>
              </a:rPr>
              <a:t>а диаграмме Эйлера-Венна</a:t>
            </a:r>
            <a:r>
              <a:rPr lang="ru-RU" b="1" dirty="0">
                <a:solidFill>
                  <a:srgbClr val="002060"/>
                </a:solidFill>
              </a:rPr>
              <a:t>:</a:t>
            </a:r>
            <a:r>
              <a:rPr lang="ru-RU" b="1" dirty="0">
                <a:solidFill>
                  <a:srgbClr val="002060"/>
                </a:solidFill>
                <a:ea typeface="Microsoft YaHei" pitchFamily="34" charset="-122"/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5004495" y="4868863"/>
            <a:ext cx="4968875" cy="36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1002" rIns="90000" bIns="45000"/>
          <a:lstStyle/>
          <a:p>
            <a: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ru-RU" sz="2000" b="1" dirty="0">
                <a:solidFill>
                  <a:srgbClr val="002060"/>
                </a:solidFill>
              </a:rPr>
              <a:t>| - </a:t>
            </a:r>
            <a:r>
              <a:rPr lang="ru-RU" sz="2000" b="1" dirty="0">
                <a:solidFill>
                  <a:srgbClr val="002060"/>
                </a:solidFill>
                <a:ea typeface="Microsoft YaHei" pitchFamily="34" charset="-122"/>
              </a:rPr>
              <a:t>ИЛИ</a:t>
            </a:r>
            <a:r>
              <a:rPr lang="ru-RU" sz="2000" dirty="0">
                <a:solidFill>
                  <a:srgbClr val="002060"/>
                </a:solidFill>
                <a:ea typeface="Microsoft YaHei" pitchFamily="34" charset="-122"/>
              </a:rPr>
              <a:t> (объединение)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  <a:ea typeface="Microsoft YaHei" pitchFamily="34" charset="-122"/>
              </a:rPr>
              <a:t>множеств.</a:t>
            </a: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8145" y="5229225"/>
            <a:ext cx="2376487" cy="1573213"/>
          </a:xfrm>
          <a:prstGeom prst="rect">
            <a:avLst/>
          </a:prstGeom>
          <a:noFill/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7020" y="5280025"/>
            <a:ext cx="2447925" cy="1577975"/>
          </a:xfrm>
          <a:prstGeom prst="rect">
            <a:avLst/>
          </a:prstGeom>
          <a:noFill/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51520" y="4868863"/>
            <a:ext cx="4465637" cy="36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1002" rIns="90000" bIns="45000"/>
          <a:lstStyle/>
          <a:p>
            <a:pPr defTabSz="449263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ru-RU" sz="2000" b="1" dirty="0">
                <a:solidFill>
                  <a:srgbClr val="002060"/>
                </a:solidFill>
                <a:ea typeface="Microsoft YaHei" pitchFamily="34" charset="-122"/>
              </a:rPr>
              <a:t>&amp;</a:t>
            </a:r>
            <a:r>
              <a:rPr lang="ru-RU" sz="2000" dirty="0">
                <a:solidFill>
                  <a:srgbClr val="002060"/>
                </a:solidFill>
                <a:ea typeface="Microsoft YaHei" pitchFamily="34" charset="-122"/>
              </a:rPr>
              <a:t> - </a:t>
            </a:r>
            <a:r>
              <a:rPr lang="ru-RU" sz="2000" b="1" dirty="0">
                <a:solidFill>
                  <a:srgbClr val="002060"/>
                </a:solidFill>
                <a:ea typeface="Microsoft YaHei" pitchFamily="34" charset="-122"/>
              </a:rPr>
              <a:t>И</a:t>
            </a:r>
            <a:r>
              <a:rPr lang="ru-RU" sz="2000" dirty="0">
                <a:solidFill>
                  <a:srgbClr val="002060"/>
                </a:solidFill>
                <a:ea typeface="Microsoft YaHei" pitchFamily="34" charset="-122"/>
              </a:rPr>
              <a:t> (пересечение)</a:t>
            </a:r>
            <a:r>
              <a:rPr lang="ru-RU" sz="2000" dirty="0">
                <a:solidFill>
                  <a:srgbClr val="002060"/>
                </a:solidFill>
              </a:rPr>
              <a:t> множеств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539552" y="4941168"/>
            <a:ext cx="1584176" cy="1584176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555776" cy="8367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ЗАДАНИЕ 1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В таблице приведены запросы и количество найденных по ним </a:t>
            </a:r>
            <a:r>
              <a:rPr lang="ru-RU" sz="1800" dirty="0" smtClean="0">
                <a:solidFill>
                  <a:srgbClr val="002060"/>
                </a:solidFill>
              </a:rPr>
              <a:t>страниц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некоторого </a:t>
            </a:r>
            <a:r>
              <a:rPr lang="ru-RU" sz="1800" dirty="0" smtClean="0">
                <a:solidFill>
                  <a:srgbClr val="002060"/>
                </a:solidFill>
              </a:rPr>
              <a:t>сегмента сети Интернет.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Какое количество страниц (в тысячах) будет найдено по запросу  Рыбка?</a:t>
            </a:r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47664" y="1412776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НАЙДЕНО СТРАНИЦ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(в тысячах)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Рыбак </a:t>
                      </a:r>
                      <a:r>
                        <a:rPr lang="en-US" dirty="0" smtClean="0"/>
                        <a:t>|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Рыбка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Рыбак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Рыбак </a:t>
                      </a:r>
                      <a:r>
                        <a:rPr lang="en-US" dirty="0" smtClean="0"/>
                        <a:t>&amp;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Рыбка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3" y="3645024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Решение: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Используем графический способ решения с помощью кругов Эйлера.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Обозначим части кругов буквами и запишем соответствующие им значения по данным таблицы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5589240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1760" y="558924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b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91680" y="5517232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c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7864" y="4725144"/>
            <a:ext cx="3186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Рыбак </a:t>
            </a:r>
            <a:r>
              <a:rPr lang="en-US" dirty="0" smtClean="0">
                <a:solidFill>
                  <a:srgbClr val="002060"/>
                </a:solidFill>
              </a:rPr>
              <a:t>|</a:t>
            </a:r>
            <a:r>
              <a:rPr lang="ru-RU" dirty="0" smtClean="0">
                <a:solidFill>
                  <a:srgbClr val="002060"/>
                </a:solidFill>
              </a:rPr>
              <a:t> Рыбка = </a:t>
            </a:r>
            <a:r>
              <a:rPr lang="en-US" dirty="0" smtClean="0">
                <a:solidFill>
                  <a:srgbClr val="002060"/>
                </a:solidFill>
              </a:rPr>
              <a:t>a + b + c = 780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539552" y="4941168"/>
            <a:ext cx="2592288" cy="1584176"/>
            <a:chOff x="539552" y="4941168"/>
            <a:chExt cx="2592288" cy="1584176"/>
          </a:xfrm>
        </p:grpSpPr>
        <p:sp>
          <p:nvSpPr>
            <p:cNvPr id="15" name="Овал 14"/>
            <p:cNvSpPr/>
            <p:nvPr/>
          </p:nvSpPr>
          <p:spPr>
            <a:xfrm>
              <a:off x="539552" y="4941168"/>
              <a:ext cx="1584176" cy="1584176"/>
            </a:xfrm>
            <a:prstGeom prst="ellipse">
              <a:avLst/>
            </a:prstGeom>
            <a:solidFill>
              <a:srgbClr val="002060">
                <a:alpha val="62000"/>
              </a:srgbClr>
            </a:solidFill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1547664" y="4941168"/>
              <a:ext cx="1584176" cy="1584176"/>
            </a:xfrm>
            <a:prstGeom prst="ellipse">
              <a:avLst/>
            </a:prstGeom>
            <a:solidFill>
              <a:srgbClr val="002060">
                <a:alpha val="62000"/>
              </a:srgbClr>
            </a:solidFill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27" name="Овал 26"/>
          <p:cNvSpPr/>
          <p:nvPr/>
        </p:nvSpPr>
        <p:spPr>
          <a:xfrm>
            <a:off x="539552" y="4941168"/>
            <a:ext cx="1584176" cy="1584176"/>
          </a:xfrm>
          <a:prstGeom prst="ellipse">
            <a:avLst/>
          </a:prstGeom>
          <a:solidFill>
            <a:srgbClr val="002060">
              <a:alpha val="50000"/>
            </a:srgb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347864" y="5013176"/>
            <a:ext cx="2021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Рыбак = </a:t>
            </a:r>
            <a:r>
              <a:rPr lang="en-US" dirty="0" smtClean="0">
                <a:solidFill>
                  <a:srgbClr val="002060"/>
                </a:solidFill>
              </a:rPr>
              <a:t>a + c = 260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4" name="Дуга 33"/>
          <p:cNvSpPr/>
          <p:nvPr/>
        </p:nvSpPr>
        <p:spPr>
          <a:xfrm rot="13543092">
            <a:off x="1500914" y="4812551"/>
            <a:ext cx="1581069" cy="1692240"/>
          </a:xfrm>
          <a:prstGeom prst="arc">
            <a:avLst>
              <a:gd name="adj1" fmla="val 15430306"/>
              <a:gd name="adj2" fmla="val 222101"/>
            </a:avLst>
          </a:prstGeom>
          <a:ln w="76200">
            <a:solidFill>
              <a:srgbClr val="00206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3347864" y="5301208"/>
            <a:ext cx="244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Рыбак</a:t>
            </a:r>
            <a:r>
              <a:rPr lang="en-US" dirty="0" smtClean="0">
                <a:solidFill>
                  <a:srgbClr val="002060"/>
                </a:solidFill>
              </a:rPr>
              <a:t> &amp; </a:t>
            </a:r>
            <a:r>
              <a:rPr lang="ru-RU" dirty="0" smtClean="0">
                <a:solidFill>
                  <a:srgbClr val="002060"/>
                </a:solidFill>
              </a:rPr>
              <a:t>Рыбка = </a:t>
            </a:r>
            <a:r>
              <a:rPr lang="en-US" dirty="0" smtClean="0">
                <a:solidFill>
                  <a:srgbClr val="002060"/>
                </a:solidFill>
              </a:rPr>
              <a:t>c = </a:t>
            </a:r>
            <a:r>
              <a:rPr lang="ru-RU" dirty="0" smtClean="0">
                <a:solidFill>
                  <a:srgbClr val="002060"/>
                </a:solidFill>
              </a:rPr>
              <a:t>50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539552" y="4941168"/>
            <a:ext cx="2556337" cy="1509062"/>
            <a:chOff x="2363292" y="5091314"/>
            <a:chExt cx="2628345" cy="1581070"/>
          </a:xfrm>
        </p:grpSpPr>
        <p:sp>
          <p:nvSpPr>
            <p:cNvPr id="37" name="Дуга 36"/>
            <p:cNvSpPr/>
            <p:nvPr/>
          </p:nvSpPr>
          <p:spPr>
            <a:xfrm rot="8056908" flipH="1">
              <a:off x="2418877" y="5035730"/>
              <a:ext cx="1581069" cy="1692240"/>
            </a:xfrm>
            <a:prstGeom prst="arc">
              <a:avLst>
                <a:gd name="adj1" fmla="val 15430306"/>
                <a:gd name="adj2" fmla="val 540855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Дуга 37"/>
            <p:cNvSpPr/>
            <p:nvPr/>
          </p:nvSpPr>
          <p:spPr>
            <a:xfrm rot="13543092">
              <a:off x="3354982" y="5035729"/>
              <a:ext cx="1581069" cy="1692240"/>
            </a:xfrm>
            <a:prstGeom prst="arc">
              <a:avLst>
                <a:gd name="adj1" fmla="val 15430306"/>
                <a:gd name="adj2" fmla="val 581896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347864" y="5589240"/>
            <a:ext cx="1617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Рыбка = 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  <a:r>
              <a:rPr lang="ru-RU" dirty="0" smtClean="0">
                <a:solidFill>
                  <a:srgbClr val="002060"/>
                </a:solidFill>
              </a:rPr>
              <a:t> + </a:t>
            </a:r>
            <a:r>
              <a:rPr lang="en-US" dirty="0" smtClean="0">
                <a:solidFill>
                  <a:srgbClr val="002060"/>
                </a:solidFill>
              </a:rPr>
              <a:t>b </a:t>
            </a:r>
            <a:r>
              <a:rPr lang="ru-RU" dirty="0" smtClean="0">
                <a:solidFill>
                  <a:srgbClr val="002060"/>
                </a:solidFill>
              </a:rPr>
              <a:t>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solidFill>
            <a:srgbClr val="002060">
              <a:alpha val="50000"/>
            </a:srgb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05423" y="6307618"/>
            <a:ext cx="75052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Рыбак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771800" y="6309320"/>
            <a:ext cx="74789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Рыбка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8" grpId="4" animBg="1"/>
      <p:bldP spid="9" grpId="0" animBg="1"/>
      <p:bldP spid="9" grpId="1" animBg="1"/>
      <p:bldP spid="9" grpId="2" animBg="1"/>
      <p:bldP spid="9" grpId="3" animBg="1"/>
      <p:bldP spid="9" grpId="4" animBg="1"/>
      <p:bldP spid="9" grpId="5" animBg="1"/>
      <p:bldP spid="9" grpId="6" animBg="1"/>
      <p:bldP spid="7" grpId="0"/>
      <p:bldP spid="10" grpId="0"/>
      <p:bldP spid="10" grpId="1"/>
      <p:bldP spid="10" grpId="2"/>
      <p:bldP spid="10" grpId="3"/>
      <p:bldP spid="10" grpId="4"/>
      <p:bldP spid="11" grpId="0"/>
      <p:bldP spid="11" grpId="1"/>
      <p:bldP spid="11" grpId="2"/>
      <p:bldP spid="11" grpId="3"/>
      <p:bldP spid="11" grpId="4"/>
      <p:bldP spid="13" grpId="0"/>
      <p:bldP spid="14" grpId="0"/>
      <p:bldP spid="27" grpId="0" animBg="1"/>
      <p:bldP spid="27" grpId="1" animBg="1"/>
      <p:bldP spid="30" grpId="0"/>
      <p:bldP spid="34" grpId="0" animBg="1"/>
      <p:bldP spid="34" grpId="1" animBg="1"/>
      <p:bldP spid="35" grpId="0"/>
      <p:bldP spid="40" grpId="0"/>
      <p:bldP spid="41" grpId="0" animBg="1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539552" y="4941168"/>
            <a:ext cx="1584176" cy="1584176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555776" cy="8367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ЗАДАНИЕ 1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В таблице приведены запросы и количество найденных по ним </a:t>
            </a:r>
            <a:r>
              <a:rPr lang="ru-RU" sz="1800" dirty="0" smtClean="0">
                <a:solidFill>
                  <a:srgbClr val="002060"/>
                </a:solidFill>
              </a:rPr>
              <a:t>страниц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некоторого </a:t>
            </a:r>
            <a:r>
              <a:rPr lang="ru-RU" sz="1800" dirty="0" smtClean="0">
                <a:solidFill>
                  <a:srgbClr val="002060"/>
                </a:solidFill>
              </a:rPr>
              <a:t>сегмента сети Интернет.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Какое количество страниц (в тысячах) будет найдено по запросу  Рыбка?</a:t>
            </a:r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47664" y="1412776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НАЙДЕНО СТРАНИЦ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(в тысячах)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Рыбак </a:t>
                      </a:r>
                      <a:r>
                        <a:rPr lang="en-US" dirty="0" smtClean="0"/>
                        <a:t>|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Рыбка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Рыбак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Рыбак </a:t>
                      </a:r>
                      <a:r>
                        <a:rPr lang="en-US" dirty="0" smtClean="0"/>
                        <a:t>&amp;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Рыбка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3" y="3645024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Решение: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Используем графический способ решения с помощью кругов Эйлера.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Обозначим части кругов буквами и запишем соответствующие им значения по данным таблицы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5589240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1760" y="558924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b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91680" y="5517232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c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7864" y="4725144"/>
            <a:ext cx="3186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Рыбак </a:t>
            </a:r>
            <a:r>
              <a:rPr lang="en-US" dirty="0" smtClean="0">
                <a:solidFill>
                  <a:srgbClr val="002060"/>
                </a:solidFill>
              </a:rPr>
              <a:t>|</a:t>
            </a:r>
            <a:r>
              <a:rPr lang="ru-RU" dirty="0" smtClean="0">
                <a:solidFill>
                  <a:srgbClr val="002060"/>
                </a:solidFill>
              </a:rPr>
              <a:t> Рыбка = </a:t>
            </a:r>
            <a:r>
              <a:rPr lang="en-US" dirty="0" smtClean="0">
                <a:solidFill>
                  <a:srgbClr val="002060"/>
                </a:solidFill>
              </a:rPr>
              <a:t>a + b + c = 780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4" name="Группа 32"/>
          <p:cNvGrpSpPr/>
          <p:nvPr/>
        </p:nvGrpSpPr>
        <p:grpSpPr>
          <a:xfrm>
            <a:off x="539552" y="4941168"/>
            <a:ext cx="2592288" cy="1584176"/>
            <a:chOff x="539552" y="4941168"/>
            <a:chExt cx="2592288" cy="1584176"/>
          </a:xfrm>
        </p:grpSpPr>
        <p:sp>
          <p:nvSpPr>
            <p:cNvPr id="15" name="Овал 14"/>
            <p:cNvSpPr/>
            <p:nvPr/>
          </p:nvSpPr>
          <p:spPr>
            <a:xfrm>
              <a:off x="539552" y="4941168"/>
              <a:ext cx="1584176" cy="1584176"/>
            </a:xfrm>
            <a:prstGeom prst="ellipse">
              <a:avLst/>
            </a:prstGeom>
            <a:solidFill>
              <a:srgbClr val="002060">
                <a:alpha val="62000"/>
              </a:srgbClr>
            </a:solidFill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1547664" y="4941168"/>
              <a:ext cx="1584176" cy="1584176"/>
            </a:xfrm>
            <a:prstGeom prst="ellipse">
              <a:avLst/>
            </a:prstGeom>
            <a:solidFill>
              <a:srgbClr val="002060">
                <a:alpha val="62000"/>
              </a:srgbClr>
            </a:solidFill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27" name="Овал 26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solidFill>
            <a:srgbClr val="002060">
              <a:alpha val="50000"/>
            </a:srgb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347864" y="5013176"/>
            <a:ext cx="2021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Рыбак = </a:t>
            </a:r>
            <a:r>
              <a:rPr lang="en-US" dirty="0" smtClean="0">
                <a:solidFill>
                  <a:srgbClr val="002060"/>
                </a:solidFill>
              </a:rPr>
              <a:t>a + c = 260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47864" y="5301208"/>
            <a:ext cx="244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Рыбак</a:t>
            </a:r>
            <a:r>
              <a:rPr lang="en-US" dirty="0" smtClean="0">
                <a:solidFill>
                  <a:srgbClr val="002060"/>
                </a:solidFill>
              </a:rPr>
              <a:t> &amp; </a:t>
            </a:r>
            <a:r>
              <a:rPr lang="ru-RU" dirty="0" smtClean="0">
                <a:solidFill>
                  <a:srgbClr val="002060"/>
                </a:solidFill>
              </a:rPr>
              <a:t>Рыбка = </a:t>
            </a:r>
            <a:r>
              <a:rPr lang="en-US" dirty="0" smtClean="0">
                <a:solidFill>
                  <a:srgbClr val="002060"/>
                </a:solidFill>
              </a:rPr>
              <a:t>c = </a:t>
            </a:r>
            <a:r>
              <a:rPr lang="ru-RU" dirty="0" smtClean="0">
                <a:solidFill>
                  <a:srgbClr val="002060"/>
                </a:solidFill>
              </a:rPr>
              <a:t>50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5" name="Группа 38"/>
          <p:cNvGrpSpPr/>
          <p:nvPr/>
        </p:nvGrpSpPr>
        <p:grpSpPr>
          <a:xfrm>
            <a:off x="539552" y="4941168"/>
            <a:ext cx="2556337" cy="1509062"/>
            <a:chOff x="2363292" y="5091314"/>
            <a:chExt cx="2628345" cy="1581070"/>
          </a:xfrm>
          <a:solidFill>
            <a:schemeClr val="bg1"/>
          </a:solidFill>
        </p:grpSpPr>
        <p:sp>
          <p:nvSpPr>
            <p:cNvPr id="37" name="Дуга 36"/>
            <p:cNvSpPr/>
            <p:nvPr/>
          </p:nvSpPr>
          <p:spPr>
            <a:xfrm rot="8056908" flipH="1">
              <a:off x="2418877" y="5035730"/>
              <a:ext cx="1581069" cy="1692240"/>
            </a:xfrm>
            <a:prstGeom prst="arc">
              <a:avLst>
                <a:gd name="adj1" fmla="val 15430306"/>
                <a:gd name="adj2" fmla="val 540855"/>
              </a:avLst>
            </a:prstGeom>
            <a:grpFill/>
            <a:ln w="76200">
              <a:solidFill>
                <a:schemeClr val="bg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Дуга 37"/>
            <p:cNvSpPr/>
            <p:nvPr/>
          </p:nvSpPr>
          <p:spPr>
            <a:xfrm rot="13543092">
              <a:off x="3354982" y="5035729"/>
              <a:ext cx="1581069" cy="1692240"/>
            </a:xfrm>
            <a:prstGeom prst="arc">
              <a:avLst>
                <a:gd name="adj1" fmla="val 15430306"/>
                <a:gd name="adj2" fmla="val 743765"/>
              </a:avLst>
            </a:prstGeom>
            <a:grpFill/>
            <a:ln w="76200">
              <a:solidFill>
                <a:schemeClr val="bg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347864" y="5589240"/>
            <a:ext cx="178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Рыбка = 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  <a:r>
              <a:rPr lang="ru-RU" dirty="0" smtClean="0">
                <a:solidFill>
                  <a:srgbClr val="002060"/>
                </a:solidFill>
              </a:rPr>
              <a:t> + </a:t>
            </a:r>
            <a:r>
              <a:rPr lang="en-US" dirty="0" smtClean="0">
                <a:solidFill>
                  <a:srgbClr val="002060"/>
                </a:solidFill>
              </a:rPr>
              <a:t>b </a:t>
            </a:r>
            <a:r>
              <a:rPr lang="ru-RU" dirty="0" smtClean="0">
                <a:solidFill>
                  <a:srgbClr val="002060"/>
                </a:solidFill>
              </a:rPr>
              <a:t>= 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611560" y="4941168"/>
            <a:ext cx="1584176" cy="1512168"/>
          </a:xfrm>
          <a:prstGeom prst="ellipse">
            <a:avLst/>
          </a:prstGeom>
          <a:solidFill>
            <a:schemeClr val="bg1">
              <a:alpha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47864" y="5877272"/>
            <a:ext cx="2452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Рыбка = Рыбак </a:t>
            </a:r>
            <a:r>
              <a:rPr lang="en-US" dirty="0" smtClean="0">
                <a:solidFill>
                  <a:srgbClr val="002060"/>
                </a:solidFill>
              </a:rPr>
              <a:t>|</a:t>
            </a:r>
            <a:r>
              <a:rPr lang="ru-RU" dirty="0" smtClean="0">
                <a:solidFill>
                  <a:srgbClr val="002060"/>
                </a:solidFill>
              </a:rPr>
              <a:t> Рыбка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52120" y="5877272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- Рыбак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1" name="Дуга 30"/>
          <p:cNvSpPr/>
          <p:nvPr/>
        </p:nvSpPr>
        <p:spPr>
          <a:xfrm rot="2496966">
            <a:off x="488982" y="4836090"/>
            <a:ext cx="1818253" cy="1622931"/>
          </a:xfrm>
          <a:prstGeom prst="arc">
            <a:avLst>
              <a:gd name="adj1" fmla="val 16184769"/>
              <a:gd name="adj2" fmla="val 1071260"/>
            </a:avLst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6516216" y="5877272"/>
            <a:ext cx="184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+ Рыбак </a:t>
            </a:r>
            <a:r>
              <a:rPr lang="en-US" dirty="0" smtClean="0">
                <a:solidFill>
                  <a:srgbClr val="002060"/>
                </a:solidFill>
              </a:rPr>
              <a:t>&amp;</a:t>
            </a:r>
            <a:r>
              <a:rPr lang="ru-RU" dirty="0" smtClean="0">
                <a:solidFill>
                  <a:srgbClr val="002060"/>
                </a:solidFill>
              </a:rPr>
              <a:t> Рыбка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611560" y="4941168"/>
            <a:ext cx="2556337" cy="1509062"/>
            <a:chOff x="2363292" y="5091314"/>
            <a:chExt cx="2628345" cy="1581070"/>
          </a:xfrm>
        </p:grpSpPr>
        <p:sp>
          <p:nvSpPr>
            <p:cNvPr id="43" name="Дуга 42"/>
            <p:cNvSpPr/>
            <p:nvPr/>
          </p:nvSpPr>
          <p:spPr>
            <a:xfrm rot="8056908" flipH="1">
              <a:off x="2418877" y="5035730"/>
              <a:ext cx="1581069" cy="1692240"/>
            </a:xfrm>
            <a:prstGeom prst="arc">
              <a:avLst>
                <a:gd name="adj1" fmla="val 15430306"/>
                <a:gd name="adj2" fmla="val 540855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Дуга 43"/>
            <p:cNvSpPr/>
            <p:nvPr/>
          </p:nvSpPr>
          <p:spPr>
            <a:xfrm rot="13543092">
              <a:off x="3354982" y="5035729"/>
              <a:ext cx="1581069" cy="1692240"/>
            </a:xfrm>
            <a:prstGeom prst="arc">
              <a:avLst>
                <a:gd name="adj1" fmla="val 15430306"/>
                <a:gd name="adj2" fmla="val 581896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5" name="Овал 44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solidFill>
            <a:srgbClr val="002060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3347864" y="6165304"/>
            <a:ext cx="416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Рыбка = </a:t>
            </a:r>
            <a:r>
              <a:rPr lang="en-US" b="1" dirty="0" smtClean="0">
                <a:solidFill>
                  <a:srgbClr val="002060"/>
                </a:solidFill>
              </a:rPr>
              <a:t>(</a:t>
            </a:r>
            <a:r>
              <a:rPr lang="ru-RU" b="1" dirty="0" smtClean="0">
                <a:solidFill>
                  <a:srgbClr val="002060"/>
                </a:solidFill>
              </a:rPr>
              <a:t>780 – 260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r>
              <a:rPr lang="ru-RU" b="1" dirty="0" smtClean="0">
                <a:solidFill>
                  <a:srgbClr val="002060"/>
                </a:solidFill>
              </a:rPr>
              <a:t> + 50 = </a:t>
            </a:r>
            <a:r>
              <a:rPr lang="en-US" b="1" dirty="0" smtClean="0">
                <a:solidFill>
                  <a:srgbClr val="002060"/>
                </a:solidFill>
              </a:rPr>
              <a:t>520 + 50 = </a:t>
            </a:r>
            <a:r>
              <a:rPr lang="ru-RU" b="1" dirty="0" smtClean="0">
                <a:solidFill>
                  <a:srgbClr val="002060"/>
                </a:solidFill>
              </a:rPr>
              <a:t>570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05423" y="6307618"/>
            <a:ext cx="75052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Рыбак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771800" y="6309320"/>
            <a:ext cx="74789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Рыбка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3" grpId="0"/>
      <p:bldP spid="27" grpId="0" animBg="1"/>
      <p:bldP spid="41" grpId="0" animBg="1"/>
      <p:bldP spid="25" grpId="0"/>
      <p:bldP spid="26" grpId="0"/>
      <p:bldP spid="31" grpId="0" animBg="1"/>
      <p:bldP spid="39" grpId="0"/>
      <p:bldP spid="45" grpId="1" animBg="1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539552" y="4941168"/>
            <a:ext cx="1584176" cy="1584176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555776" cy="8367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ЗАДАНИЕ </a:t>
            </a:r>
            <a:r>
              <a:rPr lang="ru-RU" sz="2800" b="1" dirty="0" smtClean="0">
                <a:solidFill>
                  <a:srgbClr val="0070C0"/>
                </a:solidFill>
              </a:rPr>
              <a:t>2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В таблице приведены запросы и количество найденных по ним </a:t>
            </a:r>
            <a:r>
              <a:rPr lang="ru-RU" sz="1800" dirty="0" smtClean="0">
                <a:solidFill>
                  <a:srgbClr val="002060"/>
                </a:solidFill>
              </a:rPr>
              <a:t>страниц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некоторого </a:t>
            </a:r>
            <a:r>
              <a:rPr lang="ru-RU" sz="1800" dirty="0" smtClean="0">
                <a:solidFill>
                  <a:srgbClr val="002060"/>
                </a:solidFill>
              </a:rPr>
              <a:t>сегмента сети Интернет.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Какое количество страниц (в тысячах) будет найдено по запросу  </a:t>
            </a:r>
            <a:r>
              <a:rPr lang="ru-RU" sz="1800" dirty="0" smtClean="0">
                <a:solidFill>
                  <a:srgbClr val="002060"/>
                </a:solidFill>
              </a:rPr>
              <a:t>Угол </a:t>
            </a:r>
            <a:r>
              <a:rPr lang="en-US" sz="1800" dirty="0" smtClean="0">
                <a:solidFill>
                  <a:srgbClr val="002060"/>
                </a:solidFill>
              </a:rPr>
              <a:t>&amp;</a:t>
            </a:r>
            <a:r>
              <a:rPr lang="ru-RU" sz="1800" dirty="0" smtClean="0">
                <a:solidFill>
                  <a:srgbClr val="002060"/>
                </a:solidFill>
              </a:rPr>
              <a:t> Прямая?</a:t>
            </a:r>
            <a:endParaRPr lang="ru-RU" sz="1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47664" y="1412776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НАЙДЕНО СТРАНИЦ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(в тысячах)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Угол </a:t>
                      </a:r>
                      <a:r>
                        <a:rPr lang="en-US" dirty="0" smtClean="0"/>
                        <a:t>|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Прямая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Угол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Прямая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3" y="3645024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Решение: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Используем графический способ решения с помощью кругов Эйлера.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Обозначим части кругов буквами и запишем соответствующие им значения по данным таблицы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5589240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1760" y="558924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b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91680" y="5517232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c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7864" y="4725144"/>
            <a:ext cx="3138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Угол </a:t>
            </a:r>
            <a:r>
              <a:rPr lang="en-US" dirty="0" smtClean="0">
                <a:solidFill>
                  <a:srgbClr val="002060"/>
                </a:solidFill>
              </a:rPr>
              <a:t>|</a:t>
            </a:r>
            <a:r>
              <a:rPr lang="ru-RU" dirty="0" smtClean="0">
                <a:solidFill>
                  <a:srgbClr val="002060"/>
                </a:solidFill>
              </a:rPr>
              <a:t> Прямая = </a:t>
            </a:r>
            <a:r>
              <a:rPr lang="en-US" dirty="0" smtClean="0">
                <a:solidFill>
                  <a:srgbClr val="002060"/>
                </a:solidFill>
              </a:rPr>
              <a:t>a + b + c = 780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4" name="Группа 32"/>
          <p:cNvGrpSpPr/>
          <p:nvPr/>
        </p:nvGrpSpPr>
        <p:grpSpPr>
          <a:xfrm>
            <a:off x="539552" y="4941168"/>
            <a:ext cx="2592288" cy="1584176"/>
            <a:chOff x="539552" y="4941168"/>
            <a:chExt cx="2592288" cy="1584176"/>
          </a:xfrm>
        </p:grpSpPr>
        <p:sp>
          <p:nvSpPr>
            <p:cNvPr id="15" name="Овал 14"/>
            <p:cNvSpPr/>
            <p:nvPr/>
          </p:nvSpPr>
          <p:spPr>
            <a:xfrm>
              <a:off x="539552" y="4941168"/>
              <a:ext cx="1584176" cy="1584176"/>
            </a:xfrm>
            <a:prstGeom prst="ellipse">
              <a:avLst/>
            </a:prstGeom>
            <a:solidFill>
              <a:srgbClr val="002060">
                <a:alpha val="62000"/>
              </a:srgbClr>
            </a:solidFill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1547664" y="4941168"/>
              <a:ext cx="1584176" cy="1584176"/>
            </a:xfrm>
            <a:prstGeom prst="ellipse">
              <a:avLst/>
            </a:prstGeom>
            <a:solidFill>
              <a:srgbClr val="002060">
                <a:alpha val="62000"/>
              </a:srgbClr>
            </a:solidFill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27" name="Овал 26"/>
          <p:cNvSpPr/>
          <p:nvPr/>
        </p:nvSpPr>
        <p:spPr>
          <a:xfrm>
            <a:off x="539552" y="4941168"/>
            <a:ext cx="1584176" cy="1584176"/>
          </a:xfrm>
          <a:prstGeom prst="ellipse">
            <a:avLst/>
          </a:prstGeom>
          <a:solidFill>
            <a:srgbClr val="002060">
              <a:alpha val="50000"/>
            </a:srgb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347864" y="5013176"/>
            <a:ext cx="1716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Угол = </a:t>
            </a:r>
            <a:r>
              <a:rPr lang="en-US" dirty="0" smtClean="0">
                <a:solidFill>
                  <a:srgbClr val="002060"/>
                </a:solidFill>
              </a:rPr>
              <a:t>a + c = 60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4" name="Дуга 33"/>
          <p:cNvSpPr/>
          <p:nvPr/>
        </p:nvSpPr>
        <p:spPr>
          <a:xfrm rot="13543092">
            <a:off x="1482773" y="4855174"/>
            <a:ext cx="1581069" cy="1692240"/>
          </a:xfrm>
          <a:prstGeom prst="arc">
            <a:avLst>
              <a:gd name="adj1" fmla="val 15430306"/>
              <a:gd name="adj2" fmla="val 222101"/>
            </a:avLst>
          </a:prstGeom>
          <a:ln w="76200">
            <a:solidFill>
              <a:srgbClr val="00206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3347864" y="5301208"/>
            <a:ext cx="2169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Прямая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= 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  <a:r>
              <a:rPr lang="ru-RU" dirty="0" smtClean="0">
                <a:solidFill>
                  <a:srgbClr val="002060"/>
                </a:solidFill>
              </a:rPr>
              <a:t> + </a:t>
            </a:r>
            <a:r>
              <a:rPr lang="en-US" dirty="0" smtClean="0">
                <a:solidFill>
                  <a:srgbClr val="002060"/>
                </a:solidFill>
              </a:rPr>
              <a:t>b = 14</a:t>
            </a:r>
            <a:r>
              <a:rPr lang="ru-RU" dirty="0" smtClean="0">
                <a:solidFill>
                  <a:srgbClr val="002060"/>
                </a:solidFill>
              </a:rPr>
              <a:t>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47864" y="5589240"/>
            <a:ext cx="189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Угол </a:t>
            </a:r>
            <a:r>
              <a:rPr lang="en-US" dirty="0" smtClean="0">
                <a:solidFill>
                  <a:srgbClr val="002060"/>
                </a:solidFill>
              </a:rPr>
              <a:t>&amp;</a:t>
            </a:r>
            <a:r>
              <a:rPr lang="ru-RU" dirty="0" smtClean="0">
                <a:solidFill>
                  <a:srgbClr val="002060"/>
                </a:solidFill>
              </a:rPr>
              <a:t> Прямая =?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solidFill>
            <a:srgbClr val="002060">
              <a:alpha val="50000"/>
            </a:srgb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/>
          <p:cNvSpPr/>
          <p:nvPr/>
        </p:nvSpPr>
        <p:spPr>
          <a:xfrm rot="8056908" flipH="1">
            <a:off x="618678" y="4855175"/>
            <a:ext cx="1581069" cy="1692240"/>
          </a:xfrm>
          <a:prstGeom prst="arc">
            <a:avLst>
              <a:gd name="adj1" fmla="val 15430306"/>
              <a:gd name="adj2" fmla="val 222101"/>
            </a:avLst>
          </a:prstGeom>
          <a:ln w="76200">
            <a:solidFill>
              <a:srgbClr val="00206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93491" y="6307618"/>
            <a:ext cx="57438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Угол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699792" y="6309320"/>
            <a:ext cx="87716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Прямая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32" name="Группа 38"/>
          <p:cNvGrpSpPr/>
          <p:nvPr/>
        </p:nvGrpSpPr>
        <p:grpSpPr>
          <a:xfrm>
            <a:off x="539552" y="4941168"/>
            <a:ext cx="2556337" cy="1509062"/>
            <a:chOff x="2363292" y="5091314"/>
            <a:chExt cx="2628345" cy="1581070"/>
          </a:xfrm>
        </p:grpSpPr>
        <p:sp>
          <p:nvSpPr>
            <p:cNvPr id="33" name="Дуга 32"/>
            <p:cNvSpPr/>
            <p:nvPr/>
          </p:nvSpPr>
          <p:spPr>
            <a:xfrm rot="8056908" flipH="1">
              <a:off x="2418877" y="5035730"/>
              <a:ext cx="1581069" cy="1692240"/>
            </a:xfrm>
            <a:prstGeom prst="arc">
              <a:avLst>
                <a:gd name="adj1" fmla="val 15430306"/>
                <a:gd name="adj2" fmla="val 540855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Дуга 35"/>
            <p:cNvSpPr/>
            <p:nvPr/>
          </p:nvSpPr>
          <p:spPr>
            <a:xfrm rot="13543092">
              <a:off x="3354982" y="5035729"/>
              <a:ext cx="1581069" cy="1692240"/>
            </a:xfrm>
            <a:prstGeom prst="arc">
              <a:avLst>
                <a:gd name="adj1" fmla="val 15430306"/>
                <a:gd name="adj2" fmla="val 581896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9" grpId="0" animBg="1"/>
      <p:bldP spid="9" grpId="1" animBg="1"/>
      <p:bldP spid="9" grpId="2" animBg="1"/>
      <p:bldP spid="9" grpId="3" animBg="1"/>
      <p:bldP spid="7" grpId="0"/>
      <p:bldP spid="10" grpId="0"/>
      <p:bldP spid="10" grpId="1"/>
      <p:bldP spid="10" grpId="2"/>
      <p:bldP spid="11" grpId="0"/>
      <p:bldP spid="11" grpId="1"/>
      <p:bldP spid="11" grpId="2"/>
      <p:bldP spid="13" grpId="0"/>
      <p:bldP spid="14" grpId="0"/>
      <p:bldP spid="27" grpId="0" animBg="1"/>
      <p:bldP spid="27" grpId="1" animBg="1"/>
      <p:bldP spid="27" grpId="2" animBg="1"/>
      <p:bldP spid="30" grpId="0"/>
      <p:bldP spid="34" grpId="0" animBg="1"/>
      <p:bldP spid="34" grpId="1" animBg="1"/>
      <p:bldP spid="34" grpId="2" animBg="1"/>
      <p:bldP spid="35" grpId="0"/>
      <p:bldP spid="40" grpId="0"/>
      <p:bldP spid="41" grpId="0" animBg="1"/>
      <p:bldP spid="41" grpId="1" animBg="1"/>
      <p:bldP spid="41" grpId="2" animBg="1"/>
      <p:bldP spid="28" grpId="0" animBg="1"/>
      <p:bldP spid="28" grpId="1" animBg="1"/>
      <p:bldP spid="28" grpId="2" animBg="1"/>
      <p:bldP spid="29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539552" y="4941168"/>
            <a:ext cx="1584176" cy="1584176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555776" cy="8367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ЗАДАНИЕ </a:t>
            </a:r>
            <a:r>
              <a:rPr lang="ru-RU" sz="2800" b="1" dirty="0" smtClean="0">
                <a:solidFill>
                  <a:srgbClr val="0070C0"/>
                </a:solidFill>
              </a:rPr>
              <a:t>2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В таблице приведены запросы и количество найденных по ним </a:t>
            </a:r>
            <a:r>
              <a:rPr lang="ru-RU" sz="1800" dirty="0" smtClean="0">
                <a:solidFill>
                  <a:srgbClr val="002060"/>
                </a:solidFill>
              </a:rPr>
              <a:t>страниц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некоторого </a:t>
            </a:r>
            <a:r>
              <a:rPr lang="ru-RU" sz="1800" dirty="0" smtClean="0">
                <a:solidFill>
                  <a:srgbClr val="002060"/>
                </a:solidFill>
              </a:rPr>
              <a:t>сегмента сети Интернет.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Какое количество страниц (в тысячах) будет найдено по запросу  </a:t>
            </a:r>
            <a:r>
              <a:rPr lang="ru-RU" sz="1800" dirty="0" smtClean="0">
                <a:solidFill>
                  <a:srgbClr val="002060"/>
                </a:solidFill>
              </a:rPr>
              <a:t>Угол </a:t>
            </a:r>
            <a:r>
              <a:rPr lang="en-US" sz="1800" dirty="0" smtClean="0">
                <a:solidFill>
                  <a:srgbClr val="002060"/>
                </a:solidFill>
              </a:rPr>
              <a:t>&amp;</a:t>
            </a:r>
            <a:r>
              <a:rPr lang="ru-RU" sz="1800" dirty="0" smtClean="0">
                <a:solidFill>
                  <a:srgbClr val="002060"/>
                </a:solidFill>
              </a:rPr>
              <a:t> Прямая?</a:t>
            </a:r>
            <a:endParaRPr lang="ru-RU" sz="1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47664" y="1412776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НАЙДЕНО СТРАНИЦ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(в тысячах)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Угол </a:t>
                      </a:r>
                      <a:r>
                        <a:rPr lang="en-US" dirty="0" smtClean="0"/>
                        <a:t>|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Прямая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Угол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Прямая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3" y="3645024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Решение: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Используем графический способ решения с помощью кругов Эйлера.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Обозначим части кругов буквами и запишем соответствующие им значения по данным таблицы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5589240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1760" y="558924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b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91680" y="5517232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c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7864" y="4725144"/>
            <a:ext cx="3138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Угол </a:t>
            </a:r>
            <a:r>
              <a:rPr lang="en-US" dirty="0" smtClean="0">
                <a:solidFill>
                  <a:srgbClr val="002060"/>
                </a:solidFill>
              </a:rPr>
              <a:t>|</a:t>
            </a:r>
            <a:r>
              <a:rPr lang="ru-RU" dirty="0" smtClean="0">
                <a:solidFill>
                  <a:srgbClr val="002060"/>
                </a:solidFill>
              </a:rPr>
              <a:t> Прямая = </a:t>
            </a:r>
            <a:r>
              <a:rPr lang="en-US" dirty="0" smtClean="0">
                <a:solidFill>
                  <a:srgbClr val="002060"/>
                </a:solidFill>
              </a:rPr>
              <a:t>a + b + c = 780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4" name="Группа 32"/>
          <p:cNvGrpSpPr/>
          <p:nvPr/>
        </p:nvGrpSpPr>
        <p:grpSpPr>
          <a:xfrm>
            <a:off x="539552" y="4941168"/>
            <a:ext cx="2592288" cy="1584176"/>
            <a:chOff x="539552" y="4941168"/>
            <a:chExt cx="2592288" cy="1584176"/>
          </a:xfrm>
          <a:solidFill>
            <a:srgbClr val="002060"/>
          </a:solidFill>
        </p:grpSpPr>
        <p:sp>
          <p:nvSpPr>
            <p:cNvPr id="15" name="Овал 14"/>
            <p:cNvSpPr/>
            <p:nvPr/>
          </p:nvSpPr>
          <p:spPr>
            <a:xfrm>
              <a:off x="539552" y="4941168"/>
              <a:ext cx="1584176" cy="1584176"/>
            </a:xfrm>
            <a:prstGeom prst="ellipse">
              <a:avLst/>
            </a:prstGeom>
            <a:grp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1547664" y="4941168"/>
              <a:ext cx="1584176" cy="1584176"/>
            </a:xfrm>
            <a:prstGeom prst="ellipse">
              <a:avLst/>
            </a:prstGeom>
            <a:grp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27" name="Овал 26"/>
          <p:cNvSpPr/>
          <p:nvPr/>
        </p:nvSpPr>
        <p:spPr>
          <a:xfrm>
            <a:off x="539552" y="4941168"/>
            <a:ext cx="1584176" cy="1584176"/>
          </a:xfrm>
          <a:prstGeom prst="ellipse">
            <a:avLst/>
          </a:prstGeom>
          <a:solidFill>
            <a:srgbClr val="002060">
              <a:alpha val="50000"/>
            </a:srgb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347864" y="5013176"/>
            <a:ext cx="1716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Угол = </a:t>
            </a:r>
            <a:r>
              <a:rPr lang="en-US" dirty="0" smtClean="0">
                <a:solidFill>
                  <a:srgbClr val="002060"/>
                </a:solidFill>
              </a:rPr>
              <a:t>a + c = 60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47864" y="5301208"/>
            <a:ext cx="2169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Прямая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= 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  <a:r>
              <a:rPr lang="ru-RU" dirty="0" smtClean="0">
                <a:solidFill>
                  <a:srgbClr val="002060"/>
                </a:solidFill>
              </a:rPr>
              <a:t> + </a:t>
            </a:r>
            <a:r>
              <a:rPr lang="en-US" dirty="0" smtClean="0">
                <a:solidFill>
                  <a:srgbClr val="002060"/>
                </a:solidFill>
              </a:rPr>
              <a:t>b = 14</a:t>
            </a:r>
            <a:r>
              <a:rPr lang="ru-RU" dirty="0" smtClean="0">
                <a:solidFill>
                  <a:srgbClr val="002060"/>
                </a:solidFill>
              </a:rPr>
              <a:t>0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5" name="Группа 38"/>
          <p:cNvGrpSpPr/>
          <p:nvPr/>
        </p:nvGrpSpPr>
        <p:grpSpPr>
          <a:xfrm>
            <a:off x="539552" y="4941168"/>
            <a:ext cx="2556337" cy="1509062"/>
            <a:chOff x="2363292" y="5091314"/>
            <a:chExt cx="2628345" cy="1581070"/>
          </a:xfrm>
        </p:grpSpPr>
        <p:sp>
          <p:nvSpPr>
            <p:cNvPr id="37" name="Дуга 36"/>
            <p:cNvSpPr/>
            <p:nvPr/>
          </p:nvSpPr>
          <p:spPr>
            <a:xfrm rot="8056908" flipH="1">
              <a:off x="2418877" y="5035730"/>
              <a:ext cx="1581069" cy="1692240"/>
            </a:xfrm>
            <a:prstGeom prst="arc">
              <a:avLst>
                <a:gd name="adj1" fmla="val 15430306"/>
                <a:gd name="adj2" fmla="val 540855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Дуга 37"/>
            <p:cNvSpPr/>
            <p:nvPr/>
          </p:nvSpPr>
          <p:spPr>
            <a:xfrm rot="13543092">
              <a:off x="3354982" y="5035729"/>
              <a:ext cx="1581069" cy="1692240"/>
            </a:xfrm>
            <a:prstGeom prst="arc">
              <a:avLst>
                <a:gd name="adj1" fmla="val 15430306"/>
                <a:gd name="adj2" fmla="val 581896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347864" y="5589240"/>
            <a:ext cx="189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Угол </a:t>
            </a:r>
            <a:r>
              <a:rPr lang="en-US" dirty="0" smtClean="0">
                <a:solidFill>
                  <a:srgbClr val="002060"/>
                </a:solidFill>
              </a:rPr>
              <a:t>&amp;</a:t>
            </a:r>
            <a:r>
              <a:rPr lang="ru-RU" dirty="0" smtClean="0">
                <a:solidFill>
                  <a:srgbClr val="002060"/>
                </a:solidFill>
              </a:rPr>
              <a:t> Прямая =?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solidFill>
            <a:srgbClr val="002060">
              <a:alpha val="50000"/>
            </a:srgb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93491" y="6307618"/>
            <a:ext cx="57438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Угол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07168" y="6309320"/>
            <a:ext cx="87716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Прямая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47864" y="5877272"/>
            <a:ext cx="184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Угол </a:t>
            </a:r>
            <a:r>
              <a:rPr lang="en-US" dirty="0" smtClean="0">
                <a:solidFill>
                  <a:srgbClr val="002060"/>
                </a:solidFill>
              </a:rPr>
              <a:t>&amp;</a:t>
            </a:r>
            <a:r>
              <a:rPr lang="ru-RU" dirty="0" smtClean="0">
                <a:solidFill>
                  <a:srgbClr val="002060"/>
                </a:solidFill>
              </a:rPr>
              <a:t> Прямая =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04048" y="5877272"/>
            <a:ext cx="610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Угол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08104" y="5877272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+ Прямая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16216" y="5877272"/>
            <a:ext cx="169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- Угол </a:t>
            </a:r>
            <a:r>
              <a:rPr lang="en-US" dirty="0" smtClean="0">
                <a:solidFill>
                  <a:srgbClr val="002060"/>
                </a:solidFill>
              </a:rPr>
              <a:t>|</a:t>
            </a:r>
            <a:r>
              <a:rPr lang="ru-RU" dirty="0" smtClean="0">
                <a:solidFill>
                  <a:srgbClr val="002060"/>
                </a:solidFill>
              </a:rPr>
              <a:t> Прямая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100392" y="58772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=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47864" y="6165304"/>
            <a:ext cx="5014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Угол </a:t>
            </a:r>
            <a:r>
              <a:rPr lang="en-US" b="1" dirty="0" smtClean="0">
                <a:solidFill>
                  <a:srgbClr val="002060"/>
                </a:solidFill>
              </a:rPr>
              <a:t>&amp;</a:t>
            </a:r>
            <a:r>
              <a:rPr lang="ru-RU" b="1" dirty="0" smtClean="0">
                <a:solidFill>
                  <a:srgbClr val="002060"/>
                </a:solidFill>
              </a:rPr>
              <a:t> Прямая</a:t>
            </a:r>
            <a:r>
              <a:rPr lang="en-US" b="1" dirty="0" smtClean="0">
                <a:solidFill>
                  <a:srgbClr val="002060"/>
                </a:solidFill>
              </a:rPr>
              <a:t> = (60 + 140) – 180 = 200 – 180 = 20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27" grpId="0" animBg="1"/>
      <p:bldP spid="27" grpId="1" animBg="1"/>
      <p:bldP spid="41" grpId="0" animBg="1"/>
      <p:bldP spid="41" grpId="1" animBg="1"/>
      <p:bldP spid="29" grpId="0"/>
      <p:bldP spid="31" grpId="0"/>
      <p:bldP spid="32" grpId="0"/>
      <p:bldP spid="33" grpId="0"/>
      <p:bldP spid="36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539552" y="4941168"/>
            <a:ext cx="1584176" cy="1584176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555776" cy="8367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ЗАДАНИЕ </a:t>
            </a:r>
            <a:r>
              <a:rPr lang="en-US" sz="2800" b="1" dirty="0" smtClean="0">
                <a:solidFill>
                  <a:srgbClr val="0070C0"/>
                </a:solidFill>
              </a:rPr>
              <a:t>3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В таблице приведены запросы и количество найденных по ним </a:t>
            </a:r>
            <a:r>
              <a:rPr lang="ru-RU" sz="1800" dirty="0" smtClean="0">
                <a:solidFill>
                  <a:srgbClr val="002060"/>
                </a:solidFill>
              </a:rPr>
              <a:t>страниц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некоторого </a:t>
            </a:r>
            <a:r>
              <a:rPr lang="ru-RU" sz="1800" dirty="0" smtClean="0">
                <a:solidFill>
                  <a:srgbClr val="002060"/>
                </a:solidFill>
              </a:rPr>
              <a:t>сегмента сети Интернет.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Какое количество страниц (в тысячах) будет найдено по запросу  </a:t>
            </a:r>
            <a:r>
              <a:rPr lang="ru-RU" sz="1800" dirty="0" smtClean="0">
                <a:solidFill>
                  <a:srgbClr val="002060"/>
                </a:solidFill>
              </a:rPr>
              <a:t>Фрегат </a:t>
            </a:r>
            <a:r>
              <a:rPr lang="en-US" sz="1800" dirty="0" smtClean="0">
                <a:solidFill>
                  <a:srgbClr val="002060"/>
                </a:solidFill>
              </a:rPr>
              <a:t>|</a:t>
            </a:r>
            <a:r>
              <a:rPr lang="ru-RU" sz="1800" dirty="0" smtClean="0">
                <a:solidFill>
                  <a:srgbClr val="002060"/>
                </a:solidFill>
              </a:rPr>
              <a:t> Эсминец?</a:t>
            </a:r>
            <a:endParaRPr lang="ru-RU" sz="1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47664" y="1412776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НАЙДЕНО СТРАНИЦ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(в тысячах)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Фрегат </a:t>
                      </a:r>
                      <a:r>
                        <a:rPr lang="en-US" dirty="0" smtClean="0"/>
                        <a:t>&amp;</a:t>
                      </a:r>
                      <a:r>
                        <a:rPr lang="ru-RU" dirty="0" smtClean="0"/>
                        <a:t> Эсминец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Фрегат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Эсминец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3" y="3645024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Решение: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Используем графический способ решения с помощью кругов Эйлера.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Обозначим части кругов буквами и запишем соответствующие им значения по данным таблицы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5589240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1760" y="558924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b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91680" y="5517232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c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7864" y="4725144"/>
            <a:ext cx="288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Фрегат </a:t>
            </a:r>
            <a:r>
              <a:rPr lang="en-US" dirty="0" smtClean="0">
                <a:solidFill>
                  <a:srgbClr val="002060"/>
                </a:solidFill>
              </a:rPr>
              <a:t>&amp;</a:t>
            </a:r>
            <a:r>
              <a:rPr lang="ru-RU" dirty="0" smtClean="0">
                <a:solidFill>
                  <a:srgbClr val="002060"/>
                </a:solidFill>
              </a:rPr>
              <a:t> Эсминец = </a:t>
            </a:r>
            <a:r>
              <a:rPr lang="en-US" dirty="0" smtClean="0">
                <a:solidFill>
                  <a:srgbClr val="002060"/>
                </a:solidFill>
              </a:rPr>
              <a:t>c = </a:t>
            </a:r>
            <a:r>
              <a:rPr lang="ru-RU" dirty="0" smtClean="0">
                <a:solidFill>
                  <a:srgbClr val="002060"/>
                </a:solidFill>
              </a:rPr>
              <a:t>500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4" name="Группа 32"/>
          <p:cNvGrpSpPr/>
          <p:nvPr/>
        </p:nvGrpSpPr>
        <p:grpSpPr>
          <a:xfrm>
            <a:off x="539552" y="4941168"/>
            <a:ext cx="2592288" cy="1584176"/>
            <a:chOff x="-4284984" y="6237312"/>
            <a:chExt cx="2592288" cy="1584176"/>
          </a:xfrm>
          <a:solidFill>
            <a:srgbClr val="002060">
              <a:alpha val="0"/>
            </a:srgbClr>
          </a:solidFill>
        </p:grpSpPr>
        <p:sp>
          <p:nvSpPr>
            <p:cNvPr id="15" name="Овал 14"/>
            <p:cNvSpPr/>
            <p:nvPr/>
          </p:nvSpPr>
          <p:spPr>
            <a:xfrm>
              <a:off x="-4284984" y="6237312"/>
              <a:ext cx="1584176" cy="1584176"/>
            </a:xfrm>
            <a:prstGeom prst="ellipse">
              <a:avLst/>
            </a:prstGeom>
            <a:solidFill>
              <a:srgbClr val="002060"/>
            </a:solidFill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-3276872" y="6237312"/>
              <a:ext cx="1584176" cy="1584176"/>
            </a:xfrm>
            <a:prstGeom prst="ellipse">
              <a:avLst/>
            </a:prstGeom>
            <a:solidFill>
              <a:srgbClr val="002060"/>
            </a:solidFill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27" name="Овал 26"/>
          <p:cNvSpPr/>
          <p:nvPr/>
        </p:nvSpPr>
        <p:spPr>
          <a:xfrm>
            <a:off x="539552" y="4941168"/>
            <a:ext cx="1584176" cy="1584176"/>
          </a:xfrm>
          <a:prstGeom prst="ellipse">
            <a:avLst/>
          </a:prstGeom>
          <a:solidFill>
            <a:srgbClr val="002060">
              <a:alpha val="50000"/>
            </a:srgb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347864" y="5013176"/>
            <a:ext cx="220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Фрегат = </a:t>
            </a:r>
            <a:r>
              <a:rPr lang="en-US" dirty="0" smtClean="0">
                <a:solidFill>
                  <a:srgbClr val="002060"/>
                </a:solidFill>
              </a:rPr>
              <a:t>a + c = </a:t>
            </a:r>
            <a:r>
              <a:rPr lang="ru-RU" dirty="0" smtClean="0">
                <a:solidFill>
                  <a:srgbClr val="002060"/>
                </a:solidFill>
              </a:rPr>
              <a:t>2000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4" name="Дуга 33"/>
          <p:cNvSpPr/>
          <p:nvPr/>
        </p:nvSpPr>
        <p:spPr>
          <a:xfrm rot="13543092">
            <a:off x="1482773" y="4855174"/>
            <a:ext cx="1581069" cy="1692240"/>
          </a:xfrm>
          <a:prstGeom prst="arc">
            <a:avLst>
              <a:gd name="adj1" fmla="val 15430306"/>
              <a:gd name="adj2" fmla="val 222101"/>
            </a:avLst>
          </a:prstGeom>
          <a:ln w="76200">
            <a:solidFill>
              <a:srgbClr val="00206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3347864" y="5301208"/>
            <a:ext cx="240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Эсминец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= 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  <a:r>
              <a:rPr lang="ru-RU" dirty="0" smtClean="0">
                <a:solidFill>
                  <a:srgbClr val="002060"/>
                </a:solidFill>
              </a:rPr>
              <a:t> + </a:t>
            </a:r>
            <a:r>
              <a:rPr lang="en-US" dirty="0" smtClean="0">
                <a:solidFill>
                  <a:srgbClr val="002060"/>
                </a:solidFill>
              </a:rPr>
              <a:t>b = </a:t>
            </a:r>
            <a:r>
              <a:rPr lang="ru-RU" dirty="0" smtClean="0">
                <a:solidFill>
                  <a:srgbClr val="002060"/>
                </a:solidFill>
              </a:rPr>
              <a:t>2500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47864" y="5589240"/>
            <a:ext cx="216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Фрегат </a:t>
            </a:r>
            <a:r>
              <a:rPr lang="en-US" dirty="0" smtClean="0">
                <a:solidFill>
                  <a:srgbClr val="002060"/>
                </a:solidFill>
              </a:rPr>
              <a:t>|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Эсминец=</a:t>
            </a:r>
            <a:r>
              <a:rPr lang="ru-RU" dirty="0" smtClean="0">
                <a:solidFill>
                  <a:srgbClr val="002060"/>
                </a:solidFill>
              </a:rPr>
              <a:t>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solidFill>
            <a:srgbClr val="002060">
              <a:alpha val="50000"/>
            </a:srgb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/>
          <p:cNvSpPr/>
          <p:nvPr/>
        </p:nvSpPr>
        <p:spPr>
          <a:xfrm rot="8056908" flipH="1">
            <a:off x="618676" y="4855174"/>
            <a:ext cx="1581069" cy="1692240"/>
          </a:xfrm>
          <a:prstGeom prst="arc">
            <a:avLst>
              <a:gd name="adj1" fmla="val 15430306"/>
              <a:gd name="adj2" fmla="val 222101"/>
            </a:avLst>
          </a:prstGeom>
          <a:ln w="76200">
            <a:solidFill>
              <a:srgbClr val="00206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81378" y="6307618"/>
            <a:ext cx="79861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Фрегат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652504" y="6309320"/>
            <a:ext cx="97174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Эсминец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5" name="Группа 38"/>
          <p:cNvGrpSpPr/>
          <p:nvPr/>
        </p:nvGrpSpPr>
        <p:grpSpPr>
          <a:xfrm>
            <a:off x="611560" y="4941168"/>
            <a:ext cx="2556337" cy="1509062"/>
            <a:chOff x="2363292" y="5091314"/>
            <a:chExt cx="2628345" cy="1581070"/>
          </a:xfrm>
        </p:grpSpPr>
        <p:sp>
          <p:nvSpPr>
            <p:cNvPr id="33" name="Дуга 32"/>
            <p:cNvSpPr/>
            <p:nvPr/>
          </p:nvSpPr>
          <p:spPr>
            <a:xfrm rot="8056908" flipH="1">
              <a:off x="2418877" y="5035730"/>
              <a:ext cx="1581069" cy="1692240"/>
            </a:xfrm>
            <a:prstGeom prst="arc">
              <a:avLst>
                <a:gd name="adj1" fmla="val 15430306"/>
                <a:gd name="adj2" fmla="val 540855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Дуга 35"/>
            <p:cNvSpPr/>
            <p:nvPr/>
          </p:nvSpPr>
          <p:spPr>
            <a:xfrm rot="13543092">
              <a:off x="3354982" y="5035729"/>
              <a:ext cx="1581069" cy="1692240"/>
            </a:xfrm>
            <a:prstGeom prst="arc">
              <a:avLst>
                <a:gd name="adj1" fmla="val 15430306"/>
                <a:gd name="adj2" fmla="val 581896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9" grpId="0" animBg="1"/>
      <p:bldP spid="9" grpId="1" animBg="1"/>
      <p:bldP spid="9" grpId="2" animBg="1"/>
      <p:bldP spid="9" grpId="3" animBg="1"/>
      <p:bldP spid="9" grpId="4" animBg="1"/>
      <p:bldP spid="7" grpId="0"/>
      <p:bldP spid="10" grpId="0"/>
      <p:bldP spid="10" grpId="1"/>
      <p:bldP spid="10" grpId="2"/>
      <p:bldP spid="10" grpId="3"/>
      <p:bldP spid="10" grpId="4"/>
      <p:bldP spid="11" grpId="0"/>
      <p:bldP spid="11" grpId="1"/>
      <p:bldP spid="11" grpId="2"/>
      <p:bldP spid="11" grpId="3"/>
      <p:bldP spid="11" grpId="4"/>
      <p:bldP spid="13" grpId="0"/>
      <p:bldP spid="14" grpId="0"/>
      <p:bldP spid="27" grpId="0" animBg="1"/>
      <p:bldP spid="27" grpId="1" animBg="1"/>
      <p:bldP spid="30" grpId="0"/>
      <p:bldP spid="34" grpId="0" animBg="1"/>
      <p:bldP spid="34" grpId="1" animBg="1"/>
      <p:bldP spid="34" grpId="2" animBg="1"/>
      <p:bldP spid="35" grpId="0"/>
      <p:bldP spid="40" grpId="0"/>
      <p:bldP spid="41" grpId="0" animBg="1"/>
      <p:bldP spid="41" grpId="1" animBg="1"/>
      <p:bldP spid="28" grpId="0" animBg="1"/>
      <p:bldP spid="28" grpId="1" animBg="1"/>
      <p:bldP spid="29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539552" y="4941168"/>
            <a:ext cx="1584176" cy="1584176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3645024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Решение: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Используем графический способ решения с помощью кругов Эйлера.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Обозначим части кругов буквами и запишем соответствующие им значения по данным таблицы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539552" y="4941168"/>
            <a:ext cx="1584176" cy="1584176"/>
          </a:xfrm>
          <a:prstGeom prst="ellipse">
            <a:avLst/>
          </a:prstGeom>
          <a:solidFill>
            <a:srgbClr val="002060">
              <a:alpha val="50000"/>
            </a:srgbClr>
          </a:solidFill>
          <a:ln w="76200">
            <a:solidFill>
              <a:srgbClr val="0E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solidFill>
            <a:srgbClr val="002060">
              <a:alpha val="50000"/>
            </a:srgbClr>
          </a:solidFill>
          <a:ln w="76200">
            <a:solidFill>
              <a:srgbClr val="0E5C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547664" y="4941168"/>
            <a:ext cx="1584176" cy="1584176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555776" cy="8367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ЗАДАНИЕ </a:t>
            </a:r>
            <a:r>
              <a:rPr lang="en-US" sz="2800" b="1" dirty="0" smtClean="0">
                <a:solidFill>
                  <a:srgbClr val="0070C0"/>
                </a:solidFill>
              </a:rPr>
              <a:t>3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В таблице приведены запросы и количество найденных по ним </a:t>
            </a:r>
            <a:r>
              <a:rPr lang="ru-RU" sz="1800" dirty="0" smtClean="0">
                <a:solidFill>
                  <a:srgbClr val="002060"/>
                </a:solidFill>
              </a:rPr>
              <a:t>страниц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некоторого </a:t>
            </a:r>
            <a:r>
              <a:rPr lang="ru-RU" sz="1800" dirty="0" smtClean="0">
                <a:solidFill>
                  <a:srgbClr val="002060"/>
                </a:solidFill>
              </a:rPr>
              <a:t>сегмента сети Интернет.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Какое количество страниц (в тысячах) будет найдено по запросу  </a:t>
            </a:r>
            <a:r>
              <a:rPr lang="ru-RU" sz="1800" dirty="0" smtClean="0">
                <a:solidFill>
                  <a:srgbClr val="002060"/>
                </a:solidFill>
              </a:rPr>
              <a:t>Фрегат </a:t>
            </a:r>
            <a:r>
              <a:rPr lang="en-US" sz="1800" dirty="0" smtClean="0">
                <a:solidFill>
                  <a:srgbClr val="002060"/>
                </a:solidFill>
              </a:rPr>
              <a:t>|</a:t>
            </a:r>
            <a:r>
              <a:rPr lang="ru-RU" sz="1800" dirty="0" smtClean="0">
                <a:solidFill>
                  <a:srgbClr val="002060"/>
                </a:solidFill>
              </a:rPr>
              <a:t> Эсминец?</a:t>
            </a:r>
            <a:endParaRPr lang="ru-RU" sz="1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47664" y="1412776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НАЙДЕНО СТРАНИЦ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(в тысячах)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Фрегат </a:t>
                      </a:r>
                      <a:r>
                        <a:rPr lang="en-US" dirty="0" smtClean="0"/>
                        <a:t>&amp;</a:t>
                      </a:r>
                      <a:r>
                        <a:rPr lang="ru-RU" dirty="0" smtClean="0"/>
                        <a:t> Эсминец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Фрегат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Эсминец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71600" y="5589240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1760" y="558924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b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91680" y="5517232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c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7864" y="4725144"/>
            <a:ext cx="288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Фрегат </a:t>
            </a:r>
            <a:r>
              <a:rPr lang="en-US" dirty="0" smtClean="0">
                <a:solidFill>
                  <a:srgbClr val="002060"/>
                </a:solidFill>
              </a:rPr>
              <a:t>&amp;</a:t>
            </a:r>
            <a:r>
              <a:rPr lang="ru-RU" dirty="0" smtClean="0">
                <a:solidFill>
                  <a:srgbClr val="002060"/>
                </a:solidFill>
              </a:rPr>
              <a:t> Эсминец = </a:t>
            </a:r>
            <a:r>
              <a:rPr lang="en-US" dirty="0" smtClean="0">
                <a:solidFill>
                  <a:srgbClr val="002060"/>
                </a:solidFill>
              </a:rPr>
              <a:t>c = </a:t>
            </a:r>
            <a:r>
              <a:rPr lang="ru-RU" dirty="0" smtClean="0">
                <a:solidFill>
                  <a:srgbClr val="002060"/>
                </a:solidFill>
              </a:rPr>
              <a:t>500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4" name="Группа 32"/>
          <p:cNvGrpSpPr/>
          <p:nvPr/>
        </p:nvGrpSpPr>
        <p:grpSpPr>
          <a:xfrm>
            <a:off x="539552" y="4941168"/>
            <a:ext cx="2592288" cy="1584176"/>
            <a:chOff x="-4284984" y="6237312"/>
            <a:chExt cx="2592288" cy="1584176"/>
          </a:xfrm>
          <a:solidFill>
            <a:srgbClr val="0E5C8C"/>
          </a:solidFill>
        </p:grpSpPr>
        <p:sp>
          <p:nvSpPr>
            <p:cNvPr id="16" name="Овал 15"/>
            <p:cNvSpPr/>
            <p:nvPr/>
          </p:nvSpPr>
          <p:spPr>
            <a:xfrm>
              <a:off x="-3276872" y="6237312"/>
              <a:ext cx="1584176" cy="1584176"/>
            </a:xfrm>
            <a:prstGeom prst="ellipse">
              <a:avLst/>
            </a:prstGeom>
            <a:grpFill/>
            <a:ln w="76200">
              <a:solidFill>
                <a:srgbClr val="0E5C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-4284984" y="6237312"/>
              <a:ext cx="1584176" cy="1584176"/>
            </a:xfrm>
            <a:prstGeom prst="ellipse">
              <a:avLst/>
            </a:prstGeom>
            <a:grpFill/>
            <a:ln w="76200">
              <a:solidFill>
                <a:srgbClr val="0E5C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347864" y="5013176"/>
            <a:ext cx="220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Фрегат = </a:t>
            </a:r>
            <a:r>
              <a:rPr lang="en-US" dirty="0" smtClean="0">
                <a:solidFill>
                  <a:srgbClr val="002060"/>
                </a:solidFill>
              </a:rPr>
              <a:t>a + c = </a:t>
            </a:r>
            <a:r>
              <a:rPr lang="ru-RU" dirty="0" smtClean="0">
                <a:solidFill>
                  <a:srgbClr val="002060"/>
                </a:solidFill>
              </a:rPr>
              <a:t>2000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47864" y="5301208"/>
            <a:ext cx="240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Эсминец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= 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  <a:r>
              <a:rPr lang="ru-RU" dirty="0" smtClean="0">
                <a:solidFill>
                  <a:srgbClr val="002060"/>
                </a:solidFill>
              </a:rPr>
              <a:t> + </a:t>
            </a:r>
            <a:r>
              <a:rPr lang="en-US" dirty="0" smtClean="0">
                <a:solidFill>
                  <a:srgbClr val="002060"/>
                </a:solidFill>
              </a:rPr>
              <a:t>b = </a:t>
            </a:r>
            <a:r>
              <a:rPr lang="ru-RU" dirty="0" smtClean="0">
                <a:solidFill>
                  <a:srgbClr val="002060"/>
                </a:solidFill>
              </a:rPr>
              <a:t>2500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47864" y="5589240"/>
            <a:ext cx="216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Фрегат </a:t>
            </a:r>
            <a:r>
              <a:rPr lang="en-US" dirty="0" smtClean="0">
                <a:solidFill>
                  <a:srgbClr val="002060"/>
                </a:solidFill>
              </a:rPr>
              <a:t>|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Эсминец=</a:t>
            </a:r>
            <a:r>
              <a:rPr lang="ru-RU" dirty="0" smtClean="0">
                <a:solidFill>
                  <a:srgbClr val="002060"/>
                </a:solidFill>
              </a:rPr>
              <a:t>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81378" y="6307618"/>
            <a:ext cx="79861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Фрегат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652504" y="6309320"/>
            <a:ext cx="97174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Эсминец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7864" y="5877272"/>
            <a:ext cx="205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Фрегат </a:t>
            </a:r>
            <a:r>
              <a:rPr lang="en-US" dirty="0" smtClean="0">
                <a:solidFill>
                  <a:srgbClr val="002060"/>
                </a:solidFill>
              </a:rPr>
              <a:t>|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Эсминец=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20072" y="5877272"/>
            <a:ext cx="861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Фрегат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40152" y="5877272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+ Эсминец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27587" y="5877272"/>
            <a:ext cx="2116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- Фрегат </a:t>
            </a:r>
            <a:r>
              <a:rPr lang="en-US" dirty="0" smtClean="0">
                <a:solidFill>
                  <a:srgbClr val="002060"/>
                </a:solidFill>
              </a:rPr>
              <a:t>&amp;</a:t>
            </a:r>
            <a:r>
              <a:rPr lang="ru-RU" dirty="0" smtClean="0">
                <a:solidFill>
                  <a:srgbClr val="002060"/>
                </a:solidFill>
              </a:rPr>
              <a:t> Эсминец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347864" y="6165304"/>
            <a:ext cx="5878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Фрегат </a:t>
            </a:r>
            <a:r>
              <a:rPr lang="en-US" dirty="0" smtClean="0">
                <a:solidFill>
                  <a:srgbClr val="002060"/>
                </a:solidFill>
              </a:rPr>
              <a:t>|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Эсминец=</a:t>
            </a:r>
            <a:r>
              <a:rPr lang="en-US" dirty="0" smtClean="0">
                <a:solidFill>
                  <a:srgbClr val="002060"/>
                </a:solidFill>
              </a:rPr>
              <a:t> (2000 + 2500) – 500 = 4500 – 500 = 4000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1" grpId="0" animBg="1"/>
      <p:bldP spid="9" grpId="0" animBg="1"/>
      <p:bldP spid="11" grpId="0"/>
      <p:bldP spid="32" grpId="0"/>
      <p:bldP spid="37" grpId="0"/>
      <p:bldP spid="38" grpId="0"/>
      <p:bldP spid="39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ИСТОЧНИКИ ИНФОРМАЦИИ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  <a:hlinkClick r:id="rId2"/>
              </a:rPr>
              <a:t>https://inf-oge.sdamgia.ru/test?theme=26</a:t>
            </a:r>
            <a:r>
              <a:rPr lang="ru-RU" sz="2800" dirty="0" smtClean="0">
                <a:solidFill>
                  <a:srgbClr val="002060"/>
                </a:solidFill>
              </a:rPr>
              <a:t> – обучающая система Дмитрия Гущина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744</Words>
  <Application>Microsoft Office PowerPoint</Application>
  <PresentationFormat>Экран (4:3)</PresentationFormat>
  <Paragraphs>206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ЗАДАНИЕ 8  ЗАПРОСЫ ДЛЯ ПОИСКОВЫХ СИСТЕМ С ИСПОЛЬЗОВАНИЕМ ЛОГИЧЕСКИХ ВЫРАЖЕНИЙ   </vt:lpstr>
      <vt:lpstr>СПРАВОЧНАЯ ИНФОРМАЦИЯ</vt:lpstr>
      <vt:lpstr>ЗАДАНИЕ 1</vt:lpstr>
      <vt:lpstr>ЗАДАНИЕ 1</vt:lpstr>
      <vt:lpstr>ЗАДАНИЕ 2</vt:lpstr>
      <vt:lpstr>ЗАДАНИЕ 2</vt:lpstr>
      <vt:lpstr>ЗАДАНИЕ 3</vt:lpstr>
      <vt:lpstr>ЗАДАНИЕ 3</vt:lpstr>
      <vt:lpstr>ИСТОЧНИКИ ИНФОРМАЦИИ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8  ЗАПРОСЫ ДЛЯ ПОИСКОВЫХ СИСТЕМ С ИСПОЛЬЗОВАНИЕМ ЛОГИЧЕСКИХ ВЫРАЖЕНИЙ</dc:title>
  <dc:creator>User</dc:creator>
  <cp:lastModifiedBy>User</cp:lastModifiedBy>
  <cp:revision>28</cp:revision>
  <dcterms:created xsi:type="dcterms:W3CDTF">2025-08-12T06:29:00Z</dcterms:created>
  <dcterms:modified xsi:type="dcterms:W3CDTF">2025-08-13T19:18:48Z</dcterms:modified>
</cp:coreProperties>
</file>