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6" r:id="rId25"/>
    <p:sldId id="289" r:id="rId26"/>
    <p:sldId id="290" r:id="rId27"/>
    <p:sldId id="291" r:id="rId28"/>
    <p:sldId id="292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7534"/>
            <a:ext cx="7772400" cy="25922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1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Количественные </a:t>
            </a:r>
            <a:r>
              <a:rPr lang="ru-RU" dirty="0" smtClean="0"/>
              <a:t>параметры информационных объектов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05876"/>
            <a:ext cx="6400800" cy="1314450"/>
          </a:xfrm>
        </p:spPr>
        <p:txBody>
          <a:bodyPr/>
          <a:lstStyle/>
          <a:p>
            <a:r>
              <a:rPr lang="ru-RU" dirty="0" smtClean="0"/>
              <a:t>ОГЭ по информатике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</a:t>
            </a:r>
            <a:r>
              <a:rPr lang="ru-RU" sz="1800" dirty="0" smtClean="0"/>
              <a:t>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</a:t>
            </a:r>
            <a:r>
              <a:rPr lang="ru-RU" sz="1800" dirty="0" smtClean="0"/>
              <a:t>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</a:t>
            </a:r>
            <a:r>
              <a:rPr lang="ru-RU" sz="1800" dirty="0" smtClean="0"/>
              <a:t>(</a:t>
            </a:r>
            <a:r>
              <a:rPr lang="ru-RU" sz="1800" dirty="0" smtClean="0"/>
              <a:t>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</a:t>
            </a:r>
            <a:r>
              <a:rPr lang="ru-RU" sz="1800" dirty="0" smtClean="0"/>
              <a:t>одного </a:t>
            </a:r>
            <a:r>
              <a:rPr lang="ru-RU" sz="1800" dirty="0" smtClean="0"/>
              <a:t>из </a:t>
            </a:r>
            <a:r>
              <a:rPr lang="ru-RU" sz="1800" dirty="0" smtClean="0"/>
              <a:t>городов.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</a:t>
            </a:r>
            <a:r>
              <a:rPr lang="ru-RU" sz="1800" dirty="0" smtClean="0"/>
              <a:t>18 байтов </a:t>
            </a:r>
            <a:r>
              <a:rPr lang="ru-RU" sz="1800" dirty="0" smtClean="0"/>
              <a:t>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города.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267494"/>
            <a:ext cx="3816424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первое слово.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835696" y="843558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76368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1561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233975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27784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В </a:t>
            </a:r>
            <a:r>
              <a:rPr lang="ru-RU" sz="1800" dirty="0" smtClean="0"/>
              <a:t>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</a:t>
            </a:r>
            <a:r>
              <a:rPr lang="ru-RU" sz="1800" dirty="0" smtClean="0"/>
              <a:t>байтов </a:t>
            </a:r>
            <a:r>
              <a:rPr lang="ru-RU" sz="1800" dirty="0" smtClean="0"/>
              <a:t>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города.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из середины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771550"/>
            <a:ext cx="6480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Запятая, пробел, запятая, пробел. Одну запятую и один пробел нужно удалить, т.е.  так же получилось 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>
            <a:stCxn id="19" idx="0"/>
          </p:cNvCxnSpPr>
          <p:nvPr/>
        </p:nvCxnSpPr>
        <p:spPr>
          <a:xfrm flipV="1">
            <a:off x="3294285" y="1059582"/>
            <a:ext cx="197595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1581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356388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51920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33975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91680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771800" y="105958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39752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</a:t>
            </a:r>
            <a:r>
              <a:rPr lang="ru-RU" sz="1800" dirty="0" smtClean="0"/>
              <a:t>байтов </a:t>
            </a:r>
            <a:r>
              <a:rPr lang="ru-RU" sz="1800" dirty="0" smtClean="0"/>
              <a:t>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города.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в конце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843558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dirty="0" smtClean="0"/>
              <a:t>снова </a:t>
            </a:r>
            <a:r>
              <a:rPr lang="ru-RU" b="1" dirty="0" smtClean="0"/>
              <a:t>два </a:t>
            </a:r>
            <a:r>
              <a:rPr lang="ru-RU" b="1" dirty="0" smtClean="0"/>
              <a:t>лишних символа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43609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644420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32240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594015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</a:t>
            </a:r>
            <a:r>
              <a:rPr lang="ru-RU" sz="1800" dirty="0" smtClean="0"/>
              <a:t>байтов </a:t>
            </a:r>
            <a:r>
              <a:rPr lang="ru-RU" sz="1800" dirty="0" smtClean="0"/>
              <a:t>меньше, чем размер исходного предложения. Напишите в ответе вычеркнутое название города.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Вывод: в подобных заданиях </a:t>
            </a:r>
            <a:r>
              <a:rPr lang="ru-RU" b="1" dirty="0" smtClean="0"/>
              <a:t>всегда</a:t>
            </a:r>
            <a:r>
              <a:rPr lang="ru-RU" dirty="0" smtClean="0"/>
              <a:t> удаляется </a:t>
            </a:r>
            <a:r>
              <a:rPr lang="ru-RU" b="1" dirty="0" smtClean="0">
                <a:solidFill>
                  <a:srgbClr val="C00000"/>
                </a:solidFill>
              </a:rPr>
              <a:t>2 лишних символа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</a:t>
            </a:r>
            <a:r>
              <a:rPr lang="ru-RU" sz="1800" dirty="0" smtClean="0"/>
              <a:t>байтов </a:t>
            </a:r>
            <a:r>
              <a:rPr lang="ru-RU" sz="1800" dirty="0" smtClean="0"/>
              <a:t>меньше, чем размер исходного предложения. Напишите в ответе вычеркнутое название города.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429994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слово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55776" y="4299942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запятая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4299942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пробел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2998093" y="3281561"/>
            <a:ext cx="195486" cy="2808312"/>
          </a:xfrm>
          <a:prstGeom prst="rightBrace">
            <a:avLst>
              <a:gd name="adj1" fmla="val 1584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699792" y="4774168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18 байт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2139702"/>
            <a:ext cx="7128792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2427734"/>
            <a:ext cx="864096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952483">
            <a:off x="6458793" y="3834506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18 байт весит слово которое мы ищем + запятая + пробел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4155926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Как узнать вес слова?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4443958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Вес слова = общий вес – </a:t>
            </a:r>
            <a:r>
              <a:rPr lang="ru-RU" sz="1400" dirty="0" err="1" smtClean="0">
                <a:solidFill>
                  <a:srgbClr val="002060"/>
                </a:solidFill>
              </a:rPr>
              <a:t>вес</a:t>
            </a:r>
            <a:r>
              <a:rPr lang="ru-RU" sz="1400" dirty="0" smtClean="0">
                <a:solidFill>
                  <a:srgbClr val="002060"/>
                </a:solidFill>
              </a:rPr>
              <a:t> запятой – вес пробела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4659982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Вес слова = 18 – 2 – 2 = 14 байт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байтов меньше, чем размер исходного предложения. Напишите в ответе вычеркнутое название города.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14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Вес слова 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вес символа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 rot="11949789" flipH="1">
            <a:off x="6990119" y="3477327"/>
            <a:ext cx="547639" cy="1191129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36096" y="4587974"/>
            <a:ext cx="129614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5976" y="4587974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Выгнутая вправо стрелка 32"/>
          <p:cNvSpPr/>
          <p:nvPr/>
        </p:nvSpPr>
        <p:spPr>
          <a:xfrm rot="9765920">
            <a:off x="3595216" y="3978099"/>
            <a:ext cx="657423" cy="797171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16216" y="3219822"/>
            <a:ext cx="86409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3939902"/>
            <a:ext cx="79208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80424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720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= 14 : 2 = 7 (букв)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28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/>
      <p:bldP spid="37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 </a:t>
            </a:r>
            <a:r>
              <a:rPr lang="ru-RU" sz="1800" dirty="0" smtClean="0"/>
              <a:t>каждый символ кодируется </a:t>
            </a:r>
            <a:r>
              <a:rPr lang="en-US" sz="1800" dirty="0" smtClean="0"/>
              <a:t>16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«Города России: Реж, Тула, Пермь, Якутск, Можайск, Мурманск, Сыктывкар».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одного из городов.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18 байтов меньше, чем размер исходного предложения. Напишите в ответе вычеркнутое название города.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15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16 бит = 2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14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516216" y="46599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 Можайск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7 букв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65998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Найти слово из полученного кол-ва букв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267494"/>
            <a:ext cx="3816424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первое слово.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843558"/>
            <a:ext cx="43204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331640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557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1835696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23728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9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 , </a:t>
            </a:r>
            <a:r>
              <a:rPr lang="ru-RU" sz="1800" dirty="0" smtClean="0"/>
              <a:t>Даниэля, Неуйминым, </a:t>
            </a:r>
            <a:r>
              <a:rPr lang="ru-RU" sz="1800" b="1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из середины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915566"/>
            <a:ext cx="72008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Запятая, пробел, запятая, пробел. Одну запятую и один пробел нужно удалить, т.е.  так же получилось 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>
            <a:stCxn id="19" idx="0"/>
          </p:cNvCxnSpPr>
          <p:nvPr/>
        </p:nvCxnSpPr>
        <p:spPr>
          <a:xfrm flipV="1">
            <a:off x="3078261" y="1059582"/>
            <a:ext cx="125587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99792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3275856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19872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907704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7565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17" name="Прямая со стрелкой 16"/>
          <p:cNvCxnSpPr>
            <a:stCxn id="18" idx="0"/>
          </p:cNvCxnSpPr>
          <p:nvPr/>
        </p:nvCxnSpPr>
        <p:spPr>
          <a:xfrm flipH="1" flipV="1">
            <a:off x="2411761" y="1059582"/>
            <a:ext cx="3869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3728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  <p:bldP spid="16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в конце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915566"/>
            <a:ext cx="129614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dirty="0" smtClean="0"/>
              <a:t>снова </a:t>
            </a:r>
            <a:r>
              <a:rPr lang="ru-RU" b="1" dirty="0" smtClean="0"/>
              <a:t>два </a:t>
            </a:r>
            <a:r>
              <a:rPr lang="ru-RU" b="1" dirty="0" smtClean="0"/>
              <a:t>лишних символа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499992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5508104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96136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500404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80112" cy="857250"/>
          </a:xfrm>
        </p:spPr>
        <p:txBody>
          <a:bodyPr>
            <a:normAutofit fontScale="90000"/>
          </a:bodyPr>
          <a:lstStyle/>
          <a:p>
            <a:r>
              <a:rPr lang="ru-RU" sz="4000" i="1" dirty="0" smtClean="0"/>
              <a:t>Справочная информация</a:t>
            </a:r>
            <a:endParaRPr lang="ru-RU" sz="4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771550"/>
            <a:ext cx="8964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I = k * I</a:t>
            </a:r>
          </a:p>
          <a:p>
            <a:endParaRPr lang="en-US" sz="800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 – </a:t>
            </a:r>
            <a:r>
              <a:rPr lang="ru-RU" sz="2800" dirty="0" smtClean="0"/>
              <a:t>информационный объем сообщения, статьи (выражается в битах, байтах, килобайтах)</a:t>
            </a:r>
            <a:endParaRPr lang="en-US" sz="2800" dirty="0" smtClean="0"/>
          </a:p>
          <a:p>
            <a:endParaRPr lang="en-US" sz="800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/>
              <a:t> – </a:t>
            </a:r>
            <a:r>
              <a:rPr lang="ru-RU" sz="2800" dirty="0" smtClean="0"/>
              <a:t>количество символов (определяется произведением количества страниц на количество строк на количество символов  в строке)</a:t>
            </a:r>
          </a:p>
          <a:p>
            <a:endParaRPr lang="ru-RU" sz="800" dirty="0" smtClean="0"/>
          </a:p>
          <a:p>
            <a:r>
              <a:rPr lang="en-US" sz="3200" b="1" dirty="0" err="1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 – </a:t>
            </a:r>
            <a:r>
              <a:rPr lang="ru-RU" sz="2800" dirty="0" smtClean="0"/>
              <a:t>информационный вес символа (задан в битах или байтах)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 rot="1019157">
            <a:off x="5796137" y="483518"/>
            <a:ext cx="334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Важно! В задания этого типа нужно понять сколько лишних символов удаляется (добавляется) в тексте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Вывод: в подобных заданиях </a:t>
            </a:r>
            <a:r>
              <a:rPr lang="ru-RU" b="1" dirty="0" smtClean="0"/>
              <a:t>всегда</a:t>
            </a:r>
            <a:r>
              <a:rPr lang="ru-RU" dirty="0" smtClean="0"/>
              <a:t> удаляется </a:t>
            </a:r>
            <a:r>
              <a:rPr lang="ru-RU" b="1" dirty="0" smtClean="0">
                <a:solidFill>
                  <a:srgbClr val="C00000"/>
                </a:solidFill>
              </a:rPr>
              <a:t>2 лишних символа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b="1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429994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слово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55776" y="4299942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запятая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4299942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пробел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2998093" y="3281561"/>
            <a:ext cx="195486" cy="2808312"/>
          </a:xfrm>
          <a:prstGeom prst="rightBrace">
            <a:avLst>
              <a:gd name="adj1" fmla="val 1584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699792" y="4774168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48 байт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2139702"/>
            <a:ext cx="7128792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2427734"/>
            <a:ext cx="864096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952483">
            <a:off x="6458793" y="3834506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48 байт весит слово которое мы ищем + запятая + пробел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4155926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Как узнать вес слова?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4443958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Вес слова = общий вес – </a:t>
            </a:r>
            <a:r>
              <a:rPr lang="ru-RU" sz="1400" dirty="0" err="1" smtClean="0">
                <a:solidFill>
                  <a:srgbClr val="002060"/>
                </a:solidFill>
              </a:rPr>
              <a:t>вес</a:t>
            </a:r>
            <a:r>
              <a:rPr lang="ru-RU" sz="1400" dirty="0" smtClean="0">
                <a:solidFill>
                  <a:srgbClr val="002060"/>
                </a:solidFill>
              </a:rPr>
              <a:t> запятой – вес пробела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4659982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Вес слова = 48 – 4 – 4 = 40 байт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dirty="0" err="1" smtClean="0"/>
              <a:t>Кроммелина</a:t>
            </a:r>
            <a:r>
              <a:rPr lang="ru-RU" sz="1800" dirty="0" smtClean="0"/>
              <a:t>».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название одной из комет. 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48 байтов меньше, чем размер исходного предложения. Напишите в ответе вычеркнутое название кометы.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40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Вес слова 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вес символа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 rot="11834080" flipH="1">
            <a:off x="6909705" y="3430747"/>
            <a:ext cx="648072" cy="1296144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36096" y="4587974"/>
            <a:ext cx="129614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5976" y="4587974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Выгнутая вправо стрелка 32"/>
          <p:cNvSpPr/>
          <p:nvPr/>
        </p:nvSpPr>
        <p:spPr>
          <a:xfrm rot="9765920">
            <a:off x="3595216" y="3978099"/>
            <a:ext cx="657423" cy="797171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660232" y="3219822"/>
            <a:ext cx="79208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3939902"/>
            <a:ext cx="79208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80424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720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= 40 : 4 = 10 (букв)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28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/>
      <p:bldP spid="37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en-US" sz="1800" dirty="0" smtClean="0"/>
              <a:t>32</a:t>
            </a:r>
            <a:r>
              <a:rPr lang="ru-RU" sz="1800" dirty="0" smtClean="0"/>
              <a:t>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«Кометы – Баса, Гейла, </a:t>
            </a:r>
            <a:r>
              <a:rPr lang="ru-RU" sz="1800" dirty="0" err="1" smtClean="0"/>
              <a:t>Вильда</a:t>
            </a:r>
            <a:r>
              <a:rPr lang="ru-RU" sz="1800" dirty="0" smtClean="0"/>
              <a:t>, Даниэля, Неуйминым, </a:t>
            </a:r>
            <a:r>
              <a:rPr lang="ru-RU" sz="1800" dirty="0" err="1" smtClean="0"/>
              <a:t>Кроммелина</a:t>
            </a:r>
            <a:r>
              <a:rPr lang="ru-RU" sz="1800" dirty="0" smtClean="0"/>
              <a:t>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комет.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</a:t>
            </a:r>
            <a:r>
              <a:rPr lang="ru-RU" sz="1800" dirty="0" smtClean="0"/>
              <a:t>48 </a:t>
            </a:r>
            <a:r>
              <a:rPr lang="ru-RU" sz="1800" dirty="0" smtClean="0"/>
              <a:t>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кометы.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326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32 бита = 4 байта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40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516216" y="46599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 </a:t>
            </a:r>
            <a:r>
              <a:rPr lang="ru-RU" dirty="0" err="1" smtClean="0">
                <a:solidFill>
                  <a:srgbClr val="002060"/>
                </a:solidFill>
              </a:rPr>
              <a:t>Кроммелина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10 букв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65998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Найти слово из полученного кол-ва букв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№4.</a:t>
            </a:r>
            <a:r>
              <a:rPr lang="ru-RU" sz="1200" dirty="0" smtClean="0"/>
              <a:t> В одной из кодировок </a:t>
            </a:r>
            <a:r>
              <a:rPr lang="ru-RU" sz="1200" dirty="0" err="1" smtClean="0"/>
              <a:t>Unicode</a:t>
            </a:r>
            <a:r>
              <a:rPr lang="ru-RU" sz="1200" dirty="0" smtClean="0"/>
              <a:t> каждый символ кодируется 8 битами.</a:t>
            </a:r>
          </a:p>
          <a:p>
            <a:pPr marL="0" indent="0">
              <a:buNone/>
            </a:pPr>
            <a:r>
              <a:rPr lang="ru-RU" sz="1200" dirty="0" smtClean="0"/>
              <a:t>Иван хотел написать текст (в нём нет лишних пробелов):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dirty="0" smtClean="0"/>
              <a:t>«Мой первый друг, мой друг бесценный!</a:t>
            </a:r>
          </a:p>
          <a:p>
            <a:pPr marL="0" indent="0">
              <a:buNone/>
            </a:pPr>
            <a:r>
              <a:rPr lang="ru-RU" sz="1400" dirty="0" smtClean="0"/>
              <a:t>И я судьбу благословил,</a:t>
            </a:r>
          </a:p>
          <a:p>
            <a:pPr marL="0" indent="0">
              <a:buNone/>
            </a:pPr>
            <a:r>
              <a:rPr lang="ru-RU" sz="1400" dirty="0" smtClean="0"/>
              <a:t>Когда мой двор уединенный,</a:t>
            </a:r>
          </a:p>
          <a:p>
            <a:pPr marL="0" indent="0">
              <a:buNone/>
            </a:pPr>
            <a:r>
              <a:rPr lang="ru-RU" sz="1400" dirty="0" smtClean="0"/>
              <a:t>Печальным снегом занесенный,</a:t>
            </a:r>
          </a:p>
          <a:p>
            <a:pPr marL="0" indent="0">
              <a:buNone/>
            </a:pPr>
            <a:r>
              <a:rPr lang="ru-RU" sz="1400" dirty="0" smtClean="0"/>
              <a:t>Твой колокольчик огласил.»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6 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195486"/>
            <a:ext cx="2520280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1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добавили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Только один лишний пробел!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75856" y="2571750"/>
            <a:ext cx="352839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№4.</a:t>
            </a:r>
            <a:r>
              <a:rPr lang="ru-RU" sz="1200" dirty="0" smtClean="0"/>
              <a:t> В одной из кодировок </a:t>
            </a:r>
            <a:r>
              <a:rPr lang="ru-RU" sz="1200" dirty="0" err="1" smtClean="0"/>
              <a:t>Unicode</a:t>
            </a:r>
            <a:r>
              <a:rPr lang="ru-RU" sz="1200" dirty="0" smtClean="0"/>
              <a:t> каждый символ кодируется 8 битами.</a:t>
            </a:r>
          </a:p>
          <a:p>
            <a:pPr marL="0" indent="0">
              <a:buNone/>
            </a:pPr>
            <a:r>
              <a:rPr lang="ru-RU" sz="1200" dirty="0" smtClean="0"/>
              <a:t>Иван хотел написать текст (в нём нет лишних пробелов):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dirty="0" smtClean="0"/>
              <a:t>«Мой первый друг, мой друг бесценный!</a:t>
            </a:r>
          </a:p>
          <a:p>
            <a:pPr marL="0" indent="0">
              <a:buNone/>
            </a:pPr>
            <a:r>
              <a:rPr lang="ru-RU" sz="1400" dirty="0" smtClean="0"/>
              <a:t>И я судьбу благословил,</a:t>
            </a:r>
          </a:p>
          <a:p>
            <a:pPr marL="0" indent="0">
              <a:buNone/>
            </a:pPr>
            <a:r>
              <a:rPr lang="ru-RU" sz="1400" dirty="0" smtClean="0"/>
              <a:t>Когда мой двор уединенный,</a:t>
            </a:r>
          </a:p>
          <a:p>
            <a:pPr marL="0" indent="0">
              <a:buNone/>
            </a:pPr>
            <a:r>
              <a:rPr lang="ru-RU" sz="1400" dirty="0" smtClean="0"/>
              <a:t>Печальным снегом занесенный,</a:t>
            </a:r>
          </a:p>
          <a:p>
            <a:pPr marL="0" indent="0">
              <a:buNone/>
            </a:pPr>
            <a:r>
              <a:rPr lang="ru-RU" sz="1400" dirty="0" smtClean="0"/>
              <a:t>Твой колокольчик огласил.»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6 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1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добавили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Вывод: в подобных заданиях </a:t>
            </a:r>
            <a:r>
              <a:rPr lang="ru-RU" b="1" dirty="0" smtClean="0"/>
              <a:t>всегда</a:t>
            </a:r>
            <a:r>
              <a:rPr lang="ru-RU" dirty="0" smtClean="0"/>
              <a:t> добавляется </a:t>
            </a:r>
            <a:r>
              <a:rPr lang="ru-RU" b="1" dirty="0" smtClean="0">
                <a:solidFill>
                  <a:srgbClr val="C00000"/>
                </a:solidFill>
              </a:rPr>
              <a:t>1 лишний символ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№4.</a:t>
            </a:r>
            <a:r>
              <a:rPr lang="ru-RU" sz="1200" dirty="0" smtClean="0"/>
              <a:t> В одной из кодировок </a:t>
            </a:r>
            <a:r>
              <a:rPr lang="ru-RU" sz="1200" dirty="0" err="1" smtClean="0"/>
              <a:t>Unicode</a:t>
            </a:r>
            <a:r>
              <a:rPr lang="ru-RU" sz="1200" dirty="0" smtClean="0"/>
              <a:t> каждый символ кодируется 8 битами.</a:t>
            </a:r>
          </a:p>
          <a:p>
            <a:pPr marL="0" indent="0">
              <a:buNone/>
            </a:pPr>
            <a:r>
              <a:rPr lang="ru-RU" sz="1200" dirty="0" smtClean="0"/>
              <a:t>Иван хотел написать текст (в нём нет лишних пробелов):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dirty="0" smtClean="0"/>
              <a:t>«Мой первый друг, мой друг бесценный!</a:t>
            </a:r>
          </a:p>
          <a:p>
            <a:pPr marL="0" indent="0">
              <a:buNone/>
            </a:pPr>
            <a:r>
              <a:rPr lang="ru-RU" sz="1400" dirty="0" smtClean="0"/>
              <a:t>И я судьбу благословил,</a:t>
            </a:r>
          </a:p>
          <a:p>
            <a:pPr marL="0" indent="0">
              <a:buNone/>
            </a:pPr>
            <a:r>
              <a:rPr lang="ru-RU" sz="1400" dirty="0" smtClean="0"/>
              <a:t>Когда мой двор уединенный,</a:t>
            </a:r>
          </a:p>
          <a:p>
            <a:pPr marL="0" indent="0">
              <a:buNone/>
            </a:pPr>
            <a:r>
              <a:rPr lang="ru-RU" sz="1400" dirty="0" smtClean="0"/>
              <a:t>Печальным снегом занесенный,</a:t>
            </a:r>
          </a:p>
          <a:p>
            <a:pPr marL="0" indent="0">
              <a:buNone/>
            </a:pPr>
            <a:r>
              <a:rPr lang="ru-RU" sz="1400" dirty="0" smtClean="0"/>
              <a:t>Твой колокольчик огласил.»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6 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1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добавили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 лишний символ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429994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слово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55776" y="4299942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пробел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2447764" y="3831890"/>
            <a:ext cx="144016" cy="1656184"/>
          </a:xfrm>
          <a:prstGeom prst="rightBrace">
            <a:avLst>
              <a:gd name="adj1" fmla="val 1584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123728" y="47741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6 байт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52320" y="2355726"/>
            <a:ext cx="1440160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2571750"/>
            <a:ext cx="4104456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952483">
            <a:off x="6458793" y="3834506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6 байт весит слово которое мы ищем + пробел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4155926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Как узнать вес слова?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4443958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Вес слова = общий вес –</a:t>
            </a:r>
            <a:r>
              <a:rPr lang="ru-RU" sz="1400" dirty="0" err="1" smtClean="0">
                <a:solidFill>
                  <a:srgbClr val="002060"/>
                </a:solidFill>
              </a:rPr>
              <a:t>вес</a:t>
            </a:r>
            <a:r>
              <a:rPr lang="ru-RU" sz="1400" dirty="0" smtClean="0">
                <a:solidFill>
                  <a:srgbClr val="002060"/>
                </a:solidFill>
              </a:rPr>
              <a:t> пробела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4659982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Вес слова = 6  – 1 = 5 байт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№4.</a:t>
            </a:r>
            <a:r>
              <a:rPr lang="ru-RU" sz="1200" dirty="0" smtClean="0"/>
              <a:t> В одной из кодировок </a:t>
            </a:r>
            <a:r>
              <a:rPr lang="ru-RU" sz="1200" dirty="0" err="1" smtClean="0"/>
              <a:t>Unicode</a:t>
            </a:r>
            <a:r>
              <a:rPr lang="ru-RU" sz="1200" dirty="0" smtClean="0"/>
              <a:t> каждый символ кодируется 8 битами.</a:t>
            </a:r>
          </a:p>
          <a:p>
            <a:pPr marL="0" indent="0">
              <a:buNone/>
            </a:pPr>
            <a:r>
              <a:rPr lang="ru-RU" sz="1200" dirty="0" smtClean="0"/>
              <a:t>Иван хотел написать текст (в нём нет лишних пробелов):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dirty="0" smtClean="0"/>
              <a:t>«Мой первый друг, мой друг бесценный!</a:t>
            </a:r>
          </a:p>
          <a:p>
            <a:pPr marL="0" indent="0">
              <a:buNone/>
            </a:pPr>
            <a:r>
              <a:rPr lang="ru-RU" sz="1400" dirty="0" smtClean="0"/>
              <a:t>И я судьбу благословил,</a:t>
            </a:r>
          </a:p>
          <a:p>
            <a:pPr marL="0" indent="0">
              <a:buNone/>
            </a:pPr>
            <a:r>
              <a:rPr lang="ru-RU" sz="1400" dirty="0" smtClean="0"/>
              <a:t>Когда мой двор уединенный,</a:t>
            </a:r>
          </a:p>
          <a:p>
            <a:pPr marL="0" indent="0">
              <a:buNone/>
            </a:pPr>
            <a:r>
              <a:rPr lang="ru-RU" sz="1400" dirty="0" smtClean="0"/>
              <a:t>Печальным снегом занесенный,</a:t>
            </a:r>
          </a:p>
          <a:p>
            <a:pPr marL="0" indent="0">
              <a:buNone/>
            </a:pPr>
            <a:r>
              <a:rPr lang="ru-RU" sz="1400" dirty="0" smtClean="0"/>
              <a:t>Твой колокольчик огласил.»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6 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1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добавили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 лишний символ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Вес слова 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вес символа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 rot="11834080" flipH="1">
            <a:off x="6909705" y="3358738"/>
            <a:ext cx="648072" cy="1296144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36096" y="4587974"/>
            <a:ext cx="129614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5976" y="4587974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Выгнутая вправо стрелка 32"/>
          <p:cNvSpPr/>
          <p:nvPr/>
        </p:nvSpPr>
        <p:spPr>
          <a:xfrm rot="9765920">
            <a:off x="3595216" y="3978099"/>
            <a:ext cx="657423" cy="797171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444208" y="3219822"/>
            <a:ext cx="648072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3939902"/>
            <a:ext cx="648072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80424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720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= 5 : 1 = 5 (букв)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28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/>
      <p:bldP spid="37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dirty="0" smtClean="0"/>
              <a:t>№4.</a:t>
            </a:r>
            <a:r>
              <a:rPr lang="ru-RU" sz="1200" dirty="0" smtClean="0"/>
              <a:t> </a:t>
            </a:r>
            <a:r>
              <a:rPr lang="ru-RU" sz="1200" dirty="0" smtClean="0"/>
              <a:t>В одной из кодировок </a:t>
            </a:r>
            <a:r>
              <a:rPr lang="ru-RU" sz="1200" dirty="0" err="1" smtClean="0"/>
              <a:t>Unicode</a:t>
            </a:r>
            <a:r>
              <a:rPr lang="ru-RU" sz="1200" dirty="0" smtClean="0"/>
              <a:t> каждый символ кодируется </a:t>
            </a:r>
            <a:r>
              <a:rPr lang="ru-RU" sz="1200" dirty="0" smtClean="0"/>
              <a:t>8 </a:t>
            </a:r>
            <a:r>
              <a:rPr lang="ru-RU" sz="1200" dirty="0" smtClean="0"/>
              <a:t>битами.</a:t>
            </a:r>
          </a:p>
          <a:p>
            <a:pPr marL="0" indent="0">
              <a:buNone/>
            </a:pPr>
            <a:r>
              <a:rPr lang="ru-RU" sz="1200" dirty="0" smtClean="0"/>
              <a:t>Иван хотел написать текст (в нём нет лишних пробелов</a:t>
            </a:r>
            <a:r>
              <a:rPr lang="ru-RU" sz="1200" dirty="0" smtClean="0"/>
              <a:t>):</a:t>
            </a:r>
            <a:endParaRPr lang="ru-RU" sz="1200" dirty="0" smtClean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dirty="0" smtClean="0"/>
              <a:t>«Мой первый друг, мой друг бесценный!</a:t>
            </a:r>
          </a:p>
          <a:p>
            <a:pPr marL="0" indent="0">
              <a:buNone/>
            </a:pPr>
            <a:r>
              <a:rPr lang="ru-RU" sz="1400" dirty="0" smtClean="0"/>
              <a:t>И я судьбу благословил,</a:t>
            </a:r>
          </a:p>
          <a:p>
            <a:pPr marL="0" indent="0">
              <a:buNone/>
            </a:pPr>
            <a:r>
              <a:rPr lang="ru-RU" sz="1400" dirty="0" smtClean="0"/>
              <a:t>Когда мой двор уединенный,</a:t>
            </a:r>
          </a:p>
          <a:p>
            <a:pPr marL="0" indent="0">
              <a:buNone/>
            </a:pPr>
            <a:r>
              <a:rPr lang="ru-RU" sz="1400" dirty="0" smtClean="0"/>
              <a:t>Печальным снегом занесенный,</a:t>
            </a:r>
          </a:p>
          <a:p>
            <a:pPr marL="0" indent="0">
              <a:buNone/>
            </a:pPr>
            <a:r>
              <a:rPr lang="ru-RU" sz="1400" dirty="0" smtClean="0"/>
              <a:t>Твой колокольчик огласил.»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</a:t>
            </a:r>
            <a:r>
              <a:rPr lang="ru-RU" sz="1200" dirty="0" smtClean="0"/>
              <a:t>6 </a:t>
            </a:r>
            <a:r>
              <a:rPr lang="ru-RU" sz="1200" dirty="0" smtClean="0"/>
              <a:t>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1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добавили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 лишний символ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516216" y="46599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 когда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 букв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65998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Найти слово из полученного кол-ва букв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ru-RU" sz="1800" dirty="0" smtClean="0"/>
              <a:t>8 </a:t>
            </a:r>
            <a:r>
              <a:rPr lang="ru-RU" sz="1800" dirty="0" smtClean="0"/>
              <a:t>битами. Иван написал текст (в нем нет лишних пробелов):</a:t>
            </a:r>
          </a:p>
          <a:p>
            <a:pPr marL="0" indent="0">
              <a:lnSpc>
                <a:spcPct val="120000"/>
              </a:lnSpc>
              <a:buNone/>
            </a:pPr>
            <a:endParaRPr lang="ru-RU" sz="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800" dirty="0" smtClean="0"/>
              <a:t>«Великие композиторы: Глинка, Бородин, Глазунов, Прокофьев, Чайковский, Стравинский».</a:t>
            </a:r>
            <a:endParaRPr lang="ru-RU" sz="1800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1800" dirty="0" smtClean="0"/>
              <a:t>Ученик вычеркнул из списка </a:t>
            </a:r>
            <a:r>
              <a:rPr lang="ru-RU" sz="1800" dirty="0" smtClean="0"/>
              <a:t>фамилию одного </a:t>
            </a:r>
            <a:r>
              <a:rPr lang="ru-RU" sz="1800" dirty="0" smtClean="0"/>
              <a:t>из </a:t>
            </a:r>
            <a:r>
              <a:rPr lang="ru-RU" sz="1800" dirty="0" smtClean="0"/>
              <a:t>композиторов.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dirty="0" smtClean="0"/>
              <a:t>При этом размер нового предложения в данной кодировке оказался на </a:t>
            </a:r>
            <a:r>
              <a:rPr lang="ru-RU" sz="1800" dirty="0" smtClean="0"/>
              <a:t>11 </a:t>
            </a:r>
            <a:r>
              <a:rPr lang="ru-RU" sz="1800" dirty="0" smtClean="0"/>
              <a:t>байтов меньше, чем размер исходного предложения. Напишите в ответе </a:t>
            </a:r>
            <a:r>
              <a:rPr lang="ru-RU" sz="1800" dirty="0" smtClean="0"/>
              <a:t>вычеркнутую фамилию композитора.</a:t>
            </a:r>
            <a:endParaRPr lang="ru-RU" sz="1800" dirty="0" smtClean="0"/>
          </a:p>
          <a:p>
            <a:pPr>
              <a:lnSpc>
                <a:spcPct val="120000"/>
              </a:lnSpc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98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Прокофьев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 </a:t>
            </a:r>
            <a:r>
              <a:rPr lang="ru-RU" sz="1800" dirty="0" smtClean="0"/>
              <a:t>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</a:t>
            </a:r>
            <a:r>
              <a:rPr lang="ru-RU" sz="1800" dirty="0" smtClean="0"/>
              <a:t>(</a:t>
            </a:r>
            <a:r>
              <a:rPr lang="ru-RU" sz="1800" dirty="0" smtClean="0"/>
              <a:t>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67494"/>
            <a:ext cx="367240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первое слово.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915566"/>
            <a:ext cx="100811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89959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3528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140364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91680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9" grpId="0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№2.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ru-RU" sz="1800" dirty="0" smtClean="0"/>
              <a:t>16 </a:t>
            </a:r>
            <a:r>
              <a:rPr lang="ru-RU" sz="1800" dirty="0" smtClean="0"/>
              <a:t>битами. Иван написал текст (в нем нет лишних пробелов):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800" dirty="0" smtClean="0"/>
              <a:t>«Великие художники: Грек, Серов, Рублев, Левитан, Крамской, Маковский».</a:t>
            </a:r>
            <a:endParaRPr lang="ru-RU" sz="1800" dirty="0" smtClean="0"/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</a:t>
            </a:r>
            <a:r>
              <a:rPr lang="ru-RU" sz="1800" dirty="0" smtClean="0"/>
              <a:t>фамилию одного </a:t>
            </a:r>
            <a:r>
              <a:rPr lang="ru-RU" sz="1800" dirty="0" smtClean="0"/>
              <a:t>из </a:t>
            </a:r>
            <a:r>
              <a:rPr lang="ru-RU" sz="1800" dirty="0" smtClean="0"/>
              <a:t>художников.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/>
              <a:t>При </a:t>
            </a:r>
            <a:r>
              <a:rPr lang="ru-RU" sz="1800" dirty="0" smtClean="0"/>
              <a:t>этом размер нового предложения в данной кодировке оказался на </a:t>
            </a:r>
            <a:r>
              <a:rPr lang="ru-RU" sz="1800" dirty="0" smtClean="0"/>
              <a:t>16 </a:t>
            </a:r>
            <a:r>
              <a:rPr lang="ru-RU" sz="1800" dirty="0" smtClean="0"/>
              <a:t>байтов меньше, чем размер исходного предложения. Напишите в ответе </a:t>
            </a:r>
            <a:r>
              <a:rPr lang="ru-RU" sz="1800" dirty="0" smtClean="0"/>
              <a:t>вычеркнутую фамилию художника.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568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Рублев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№3.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 </a:t>
            </a:r>
            <a:r>
              <a:rPr lang="en-US" sz="1800" dirty="0" smtClean="0"/>
              <a:t>Unicode</a:t>
            </a:r>
            <a:r>
              <a:rPr lang="ru-RU" sz="1800" dirty="0" smtClean="0"/>
              <a:t> каждый символ кодируется </a:t>
            </a:r>
            <a:r>
              <a:rPr lang="ru-RU" sz="1800" dirty="0" smtClean="0"/>
              <a:t>32 </a:t>
            </a:r>
            <a:r>
              <a:rPr lang="ru-RU" sz="1800" dirty="0" smtClean="0"/>
              <a:t>битами. Иван написал текст (в нем нет лишних пробелов):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800" dirty="0" smtClean="0"/>
              <a:t>«Ай, Дон, Амур, Волга, Енисей, Анадырь, </a:t>
            </a:r>
            <a:r>
              <a:rPr lang="ru-RU" sz="1800" dirty="0" err="1" smtClean="0"/>
              <a:t>Керженец</a:t>
            </a:r>
            <a:r>
              <a:rPr lang="ru-RU" sz="1800" dirty="0" smtClean="0"/>
              <a:t>, Индигирка».</a:t>
            </a:r>
            <a:endParaRPr lang="ru-RU" sz="1800" dirty="0" smtClean="0"/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sz="1800" dirty="0" smtClean="0"/>
              <a:t>Ученик вычеркнул из списка </a:t>
            </a:r>
            <a:r>
              <a:rPr lang="ru-RU" sz="1800" dirty="0" smtClean="0"/>
              <a:t>название одной из рек.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/>
              <a:t>При </a:t>
            </a:r>
            <a:r>
              <a:rPr lang="ru-RU" sz="1800" dirty="0" smtClean="0"/>
              <a:t>этом размер нового предложения в данной кодировке оказался на </a:t>
            </a:r>
            <a:r>
              <a:rPr lang="ru-RU" sz="1800" dirty="0" smtClean="0"/>
              <a:t>24 </a:t>
            </a:r>
            <a:r>
              <a:rPr lang="ru-RU" sz="1800" dirty="0" smtClean="0"/>
              <a:t>байтов меньше, чем размер исходного предложения. Напишите в ответе </a:t>
            </a:r>
            <a:r>
              <a:rPr lang="ru-RU" sz="1800" dirty="0" smtClean="0"/>
              <a:t>вычеркнутое название реки.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400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Амур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№4.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 </a:t>
            </a:r>
            <a:r>
              <a:rPr lang="ru-RU" sz="1800" dirty="0" err="1" smtClean="0"/>
              <a:t>Unicode</a:t>
            </a:r>
            <a:r>
              <a:rPr lang="ru-RU" sz="1800" dirty="0" smtClean="0"/>
              <a:t> каждый символ кодируется </a:t>
            </a:r>
            <a:r>
              <a:rPr lang="ru-RU" sz="1800" dirty="0" smtClean="0"/>
              <a:t>8 </a:t>
            </a:r>
            <a:r>
              <a:rPr lang="ru-RU" sz="1800" dirty="0" smtClean="0"/>
              <a:t>битами.</a:t>
            </a:r>
          </a:p>
          <a:p>
            <a:pPr marL="0" indent="0">
              <a:buNone/>
            </a:pPr>
            <a:r>
              <a:rPr lang="ru-RU" sz="1800" dirty="0" smtClean="0"/>
              <a:t>Иван </a:t>
            </a:r>
            <a:r>
              <a:rPr lang="ru-RU" sz="1800" dirty="0" smtClean="0"/>
              <a:t>хотел написать текст (в нём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«Пред ней задумчиво стою,</a:t>
            </a:r>
          </a:p>
          <a:p>
            <a:pPr marL="0" indent="0">
              <a:buNone/>
            </a:pPr>
            <a:r>
              <a:rPr lang="ru-RU" sz="1800" dirty="0" smtClean="0"/>
              <a:t>Свести очей с нее нет силы;</a:t>
            </a:r>
          </a:p>
          <a:p>
            <a:pPr marL="0" indent="0">
              <a:buNone/>
            </a:pPr>
            <a:r>
              <a:rPr lang="ru-RU" sz="1800" dirty="0" smtClean="0"/>
              <a:t>И говорю ей: как вы милы!</a:t>
            </a:r>
          </a:p>
          <a:p>
            <a:pPr marL="0" indent="0">
              <a:buNone/>
            </a:pPr>
            <a:r>
              <a:rPr lang="ru-RU" sz="1800" dirty="0" smtClean="0"/>
              <a:t>И мыслю: как тебя люблю!…»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</a:t>
            </a:r>
            <a:r>
              <a:rPr lang="ru-RU" sz="1800" dirty="0" smtClean="0"/>
              <a:t>10 </a:t>
            </a:r>
            <a:r>
              <a:rPr lang="ru-RU" sz="1800" dirty="0" smtClean="0"/>
              <a:t>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9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задумчиво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№5.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 </a:t>
            </a:r>
            <a:r>
              <a:rPr lang="ru-RU" sz="1800" dirty="0" err="1" smtClean="0"/>
              <a:t>Unicode</a:t>
            </a:r>
            <a:r>
              <a:rPr lang="ru-RU" sz="1800" dirty="0" smtClean="0"/>
              <a:t> каждый символ кодируется </a:t>
            </a:r>
            <a:r>
              <a:rPr lang="ru-RU" sz="1800" dirty="0" smtClean="0"/>
              <a:t>16 </a:t>
            </a:r>
            <a:r>
              <a:rPr lang="ru-RU" sz="1800" dirty="0" smtClean="0"/>
              <a:t>битами.</a:t>
            </a:r>
          </a:p>
          <a:p>
            <a:pPr marL="0" indent="0">
              <a:buNone/>
            </a:pPr>
            <a:r>
              <a:rPr lang="ru-RU" sz="1800" dirty="0" smtClean="0"/>
              <a:t>Иван </a:t>
            </a:r>
            <a:r>
              <a:rPr lang="ru-RU" sz="1800" dirty="0" smtClean="0"/>
              <a:t>хотел написать текст (в нём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«Я помню чудное мгновенье:</a:t>
            </a:r>
          </a:p>
          <a:p>
            <a:pPr marL="0" indent="0">
              <a:buNone/>
            </a:pPr>
            <a:r>
              <a:rPr lang="ru-RU" sz="1800" dirty="0" smtClean="0"/>
              <a:t>Передо мной явилась ты,</a:t>
            </a:r>
          </a:p>
          <a:p>
            <a:pPr marL="0" indent="0">
              <a:buNone/>
            </a:pPr>
            <a:r>
              <a:rPr lang="ru-RU" sz="1800" dirty="0" smtClean="0"/>
              <a:t>Как мимолетное виденье,</a:t>
            </a:r>
          </a:p>
          <a:p>
            <a:pPr marL="0" indent="0">
              <a:buNone/>
            </a:pPr>
            <a:r>
              <a:rPr lang="ru-RU" sz="1800" dirty="0" smtClean="0"/>
              <a:t>Как гений чистой красоты.»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</a:t>
            </a:r>
            <a:r>
              <a:rPr lang="ru-RU" sz="1800" dirty="0" smtClean="0"/>
              <a:t>20 </a:t>
            </a:r>
            <a:r>
              <a:rPr lang="ru-RU" sz="1800" dirty="0" smtClean="0"/>
              <a:t>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94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мгновенье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508104" cy="857250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Задания для закрепления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№6.</a:t>
            </a:r>
            <a:r>
              <a:rPr lang="ru-RU" sz="1800" dirty="0" smtClean="0"/>
              <a:t> </a:t>
            </a:r>
            <a:r>
              <a:rPr lang="ru-RU" sz="1800" dirty="0" smtClean="0"/>
              <a:t>В одной из кодировок </a:t>
            </a:r>
            <a:r>
              <a:rPr lang="ru-RU" sz="1800" dirty="0" err="1" smtClean="0"/>
              <a:t>Unicode</a:t>
            </a:r>
            <a:r>
              <a:rPr lang="ru-RU" sz="1800" dirty="0" smtClean="0"/>
              <a:t> каждый символ кодируется </a:t>
            </a:r>
            <a:r>
              <a:rPr lang="ru-RU" sz="1800" dirty="0" smtClean="0"/>
              <a:t>32 </a:t>
            </a:r>
            <a:r>
              <a:rPr lang="ru-RU" sz="1800" dirty="0" smtClean="0"/>
              <a:t>битами.</a:t>
            </a:r>
          </a:p>
          <a:p>
            <a:pPr marL="0" indent="0">
              <a:buNone/>
            </a:pPr>
            <a:r>
              <a:rPr lang="ru-RU" sz="1800" dirty="0" smtClean="0"/>
              <a:t>Иван </a:t>
            </a:r>
            <a:r>
              <a:rPr lang="ru-RU" sz="1800" dirty="0" smtClean="0"/>
              <a:t>хотел написать текст (в нём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«И сердце бьется в упоенье, </a:t>
            </a:r>
          </a:p>
          <a:p>
            <a:pPr marL="0" indent="0">
              <a:buNone/>
            </a:pPr>
            <a:r>
              <a:rPr lang="ru-RU" sz="1800" dirty="0" smtClean="0"/>
              <a:t>И для него воскресли вновь</a:t>
            </a:r>
          </a:p>
          <a:p>
            <a:pPr marL="0" indent="0">
              <a:buNone/>
            </a:pPr>
            <a:r>
              <a:rPr lang="ru-RU" sz="1800" dirty="0" smtClean="0"/>
              <a:t>И божество, и вдохновенье,</a:t>
            </a:r>
          </a:p>
          <a:p>
            <a:pPr marL="0" indent="0">
              <a:buNone/>
            </a:pPr>
            <a:r>
              <a:rPr lang="ru-RU" sz="1800" dirty="0" smtClean="0"/>
              <a:t>И жизнь, и слезы, и любовь.»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 </a:t>
            </a:r>
          </a:p>
          <a:p>
            <a:pPr marL="0" indent="0">
              <a:buNone/>
            </a:pPr>
            <a:r>
              <a:rPr lang="ru-RU" sz="1800" dirty="0" smtClean="0"/>
              <a:t>Одно из слов ученик написал два раза подряд, поставив между одинаковыми словами один пробел. При этом размер написанного предложения в данной кодировке оказался на </a:t>
            </a:r>
            <a:r>
              <a:rPr lang="ru-RU" sz="1800" dirty="0" smtClean="0"/>
              <a:t>16 </a:t>
            </a:r>
            <a:r>
              <a:rPr lang="ru-RU" sz="1800" dirty="0" smtClean="0"/>
              <a:t>байт больше, чем размер нужного предложения. Напишите в ответе лишнее слово.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020272" y="4587974"/>
            <a:ext cx="12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Ответ: для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</a:t>
            </a:r>
            <a:r>
              <a:rPr lang="ru-RU" sz="1800" dirty="0" smtClean="0"/>
              <a:t>(</a:t>
            </a:r>
            <a:r>
              <a:rPr lang="ru-RU" sz="1800" dirty="0" smtClean="0"/>
              <a:t>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из середины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915566"/>
            <a:ext cx="7920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Запятая, пробел, запятая, пробел. Одну запятую и один пробел нужно удалить, т.е.  так же получилось  </a:t>
            </a:r>
            <a:r>
              <a:rPr lang="ru-RU" b="1" dirty="0" smtClean="0"/>
              <a:t>два лишних символа</a:t>
            </a:r>
            <a:endParaRPr lang="ru-RU" b="1" dirty="0"/>
          </a:p>
        </p:txBody>
      </p:sp>
      <p:cxnSp>
        <p:nvCxnSpPr>
          <p:cNvPr id="14" name="Прямая со стрелкой 13"/>
          <p:cNvCxnSpPr>
            <a:stCxn id="19" idx="0"/>
          </p:cNvCxnSpPr>
          <p:nvPr/>
        </p:nvCxnSpPr>
        <p:spPr>
          <a:xfrm flipV="1">
            <a:off x="3150269" y="1059582"/>
            <a:ext cx="197595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71800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341987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07904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2051720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7565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555776" y="105958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5736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 </a:t>
            </a:r>
            <a:r>
              <a:rPr lang="ru-RU" sz="1800" dirty="0" smtClean="0"/>
              <a:t>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(в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Допустим, мы удалим слово в конце предложения. Что останется в предложении?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915566"/>
            <a:ext cx="72008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415592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Одна запятая и один пробел, т.е. </a:t>
            </a:r>
            <a:r>
              <a:rPr lang="ru-RU" dirty="0" smtClean="0"/>
              <a:t>снова </a:t>
            </a:r>
            <a:r>
              <a:rPr lang="ru-RU" b="1" dirty="0" smtClean="0"/>
              <a:t>два </a:t>
            </a:r>
            <a:r>
              <a:rPr lang="ru-RU" b="1" dirty="0" smtClean="0"/>
              <a:t>лишних символа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1203598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запятая</a:t>
            </a:r>
            <a:endParaRPr lang="ru-RU" sz="1200" i="1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4283968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0" y="1203598"/>
            <a:ext cx="65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/>
              <a:t>пробел</a:t>
            </a:r>
            <a:endParaRPr lang="ru-RU" sz="1200" i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779912" y="1059582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9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(в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Вывод: в подобных заданиях </a:t>
            </a:r>
            <a:r>
              <a:rPr lang="ru-RU" b="1" dirty="0" smtClean="0"/>
              <a:t>всегда</a:t>
            </a:r>
            <a:r>
              <a:rPr lang="ru-RU" dirty="0" smtClean="0"/>
              <a:t> удаляется </a:t>
            </a:r>
            <a:r>
              <a:rPr lang="ru-RU" b="1" dirty="0" smtClean="0">
                <a:solidFill>
                  <a:srgbClr val="C00000"/>
                </a:solidFill>
              </a:rPr>
              <a:t>2 лишних символа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(в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91680" y="429994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слово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55776" y="4299942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запятая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35896" y="4299942"/>
            <a:ext cx="90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пробел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33975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42999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+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2998093" y="3281561"/>
            <a:ext cx="195486" cy="2808312"/>
          </a:xfrm>
          <a:prstGeom prst="rightBrace">
            <a:avLst>
              <a:gd name="adj1" fmla="val 1584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699792" y="47741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8 байт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2139702"/>
            <a:ext cx="7056784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2427734"/>
            <a:ext cx="864096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952483">
            <a:off x="6458793" y="3834506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8 байт весит слово которое мы ищем + запятая + пробел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4155926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Как узнать вес слова?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60032" y="4443958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Вес слова = общий вес – </a:t>
            </a:r>
            <a:r>
              <a:rPr lang="ru-RU" sz="1400" dirty="0" err="1" smtClean="0">
                <a:solidFill>
                  <a:srgbClr val="002060"/>
                </a:solidFill>
              </a:rPr>
              <a:t>вес</a:t>
            </a:r>
            <a:r>
              <a:rPr lang="ru-RU" sz="1400" dirty="0" smtClean="0">
                <a:solidFill>
                  <a:srgbClr val="002060"/>
                </a:solidFill>
              </a:rPr>
              <a:t> запятой – вес пробела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4659982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Вес слова = 8 – 1 – 1 = 6 байт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В </a:t>
            </a:r>
            <a:r>
              <a:rPr lang="ru-RU" sz="1800" dirty="0" smtClean="0"/>
              <a:t>кодировке </a:t>
            </a:r>
            <a:r>
              <a:rPr lang="ru-RU" sz="1800" dirty="0" smtClean="0"/>
              <a:t>КОИ-8 </a:t>
            </a:r>
            <a:r>
              <a:rPr lang="ru-RU" sz="1800" dirty="0" smtClean="0"/>
              <a:t>каждый символ кодируется 8 битами. </a:t>
            </a:r>
            <a:r>
              <a:rPr lang="ru-RU" sz="1800" dirty="0" smtClean="0"/>
              <a:t>Иван </a:t>
            </a:r>
            <a:r>
              <a:rPr lang="ru-RU" sz="1800" dirty="0" smtClean="0"/>
              <a:t>написал текст (в нем нет лишних </a:t>
            </a:r>
            <a:r>
              <a:rPr lang="ru-RU" sz="1800" dirty="0" smtClean="0"/>
              <a:t>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6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Вес слова 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вес символа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 rot="11834080" flipH="1">
            <a:off x="6909705" y="3358738"/>
            <a:ext cx="648072" cy="1296144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436096" y="4587974"/>
            <a:ext cx="129614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5976" y="4587974"/>
            <a:ext cx="100811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Выгнутая вправо стрелка 32"/>
          <p:cNvSpPr/>
          <p:nvPr/>
        </p:nvSpPr>
        <p:spPr>
          <a:xfrm rot="9765920">
            <a:off x="3595216" y="3978099"/>
            <a:ext cx="657423" cy="797171"/>
          </a:xfrm>
          <a:prstGeom prst="curvedLeftArrow">
            <a:avLst>
              <a:gd name="adj1" fmla="val 14586"/>
              <a:gd name="adj2" fmla="val 67672"/>
              <a:gd name="adj3" fmla="val 28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444208" y="3219822"/>
            <a:ext cx="648072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355976" y="3939902"/>
            <a:ext cx="648072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80424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720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= 6 : 1 = 6 (букв)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28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/>
      <p:bldP spid="3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5486"/>
            <a:ext cx="8856984" cy="2736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№1.</a:t>
            </a:r>
            <a:r>
              <a:rPr lang="ru-RU" sz="1800" dirty="0" smtClean="0"/>
              <a:t> В кодировке КОИ-8 каждый символ кодируется 8 битами. Иван написал текст (в нем нет лишних пробелов):</a:t>
            </a:r>
          </a:p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 err="1" smtClean="0"/>
              <a:t>Коштантау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Мкинвари</a:t>
            </a:r>
            <a:r>
              <a:rPr lang="ru-RU" sz="1800" dirty="0" smtClean="0"/>
              <a:t>, Эльбрус, </a:t>
            </a:r>
            <a:r>
              <a:rPr lang="ru-RU" sz="1800" dirty="0" err="1" smtClean="0"/>
              <a:t>Дыхтау</a:t>
            </a:r>
            <a:r>
              <a:rPr lang="ru-RU" sz="1800" dirty="0" smtClean="0"/>
              <a:t>, </a:t>
            </a:r>
            <a:r>
              <a:rPr lang="ru-RU" sz="1800" dirty="0" err="1" smtClean="0"/>
              <a:t>Шхара</a:t>
            </a:r>
            <a:r>
              <a:rPr lang="ru-RU" sz="1800" dirty="0" smtClean="0"/>
              <a:t>  — </a:t>
            </a:r>
            <a:r>
              <a:rPr lang="ru-RU" sz="1800" dirty="0" smtClean="0"/>
              <a:t>горы Кавказа».</a:t>
            </a:r>
            <a:endParaRPr lang="ru-RU" sz="18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Ученик </a:t>
            </a:r>
            <a:r>
              <a:rPr lang="ru-RU" sz="1800" dirty="0" smtClean="0"/>
              <a:t>вычеркнул из списка название одной из </a:t>
            </a:r>
            <a:r>
              <a:rPr lang="ru-RU" sz="1800" dirty="0" smtClean="0"/>
              <a:t>гор. </a:t>
            </a:r>
            <a:r>
              <a:rPr lang="ru-RU" sz="1800" dirty="0" smtClean="0"/>
              <a:t>Заодно он вычеркнул ставшие лишними запятые и пробелы  — два пробела не должны идти подряд.</a:t>
            </a:r>
          </a:p>
          <a:p>
            <a:pPr marL="0" indent="0">
              <a:buNone/>
            </a:pPr>
            <a:r>
              <a:rPr lang="ru-RU" sz="1800" dirty="0" smtClean="0"/>
              <a:t>При этом размер нового предложения в данной кодировке оказался на 8 байтов меньше, чем размер исходного предложения. Напишите в ответе вычеркнутое название </a:t>
            </a:r>
            <a:r>
              <a:rPr lang="ru-RU" sz="1800" dirty="0" smtClean="0"/>
              <a:t>горы.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87774"/>
            <a:ext cx="245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Алгоритм выполнения: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219822"/>
            <a:ext cx="355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Сколько весит символ в байтах?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219822"/>
            <a:ext cx="29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Символ весит 8 бит = 1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579862"/>
            <a:ext cx="400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Сколько удалили лишних символов?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35798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 лишних символа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393990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Сколько весит искомое слово?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393990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6 байт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29994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Сколько букв в слове?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516216" y="46599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 </a:t>
            </a:r>
            <a:r>
              <a:rPr lang="ru-RU" dirty="0" err="1" smtClean="0">
                <a:solidFill>
                  <a:srgbClr val="002060"/>
                </a:solidFill>
              </a:rPr>
              <a:t>Дыхтау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3968" y="429994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6 букв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65998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Найти слово из полученного кол-ва букв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2819</Words>
  <Application>Microsoft Office PowerPoint</Application>
  <PresentationFormat>Экран (16:9)</PresentationFormat>
  <Paragraphs>472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Задание 1   Количественные параметры информационных объектов</vt:lpstr>
      <vt:lpstr>Справочная информация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Задания для закрепления</vt:lpstr>
      <vt:lpstr>Задания для закрепления</vt:lpstr>
      <vt:lpstr>Задания для закрепления</vt:lpstr>
      <vt:lpstr>Задания для закрепления</vt:lpstr>
      <vt:lpstr>Задания для закрепления</vt:lpstr>
      <vt:lpstr>Задания для закрепления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   Количественные параметры информационных объектов</dc:title>
  <dc:creator>User</dc:creator>
  <cp:lastModifiedBy>User</cp:lastModifiedBy>
  <cp:revision>63</cp:revision>
  <dcterms:created xsi:type="dcterms:W3CDTF">2025-08-18T06:49:44Z</dcterms:created>
  <dcterms:modified xsi:type="dcterms:W3CDTF">2025-08-18T16:42:12Z</dcterms:modified>
</cp:coreProperties>
</file>