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76FD9-1377-4150-8290-F6D71DC86A8F}" type="datetimeFigureOut">
              <a:rPr lang="ru-RU" smtClean="0"/>
              <a:pPr/>
              <a:t>04.09.2025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359D-1AE1-4D39-995F-5358D1DC65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/>
              <a:t>Строки в </a:t>
            </a:r>
            <a:r>
              <a:rPr lang="en-US" sz="9600" smtClean="0"/>
              <a:t>Python</a:t>
            </a:r>
            <a:r>
              <a:rPr lang="ru-RU" sz="9600" smtClean="0"/>
              <a:t> 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по индексу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4581128"/>
            <a:ext cx="6614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Н Ф О Р М А Т И К 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84784"/>
            <a:ext cx="40324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В </a:t>
            </a:r>
            <a:r>
              <a:rPr lang="ru-RU" sz="2000" dirty="0" err="1">
                <a:solidFill>
                  <a:srgbClr val="C00000"/>
                </a:solidFill>
              </a:rPr>
              <a:t>Python</a:t>
            </a:r>
            <a:r>
              <a:rPr lang="ru-RU" sz="2000" dirty="0">
                <a:solidFill>
                  <a:srgbClr val="C00000"/>
                </a:solidFill>
              </a:rPr>
              <a:t> индексация начинается с нуля. Это означает, что первый элемент списка имеет индекс 0, второй — 1, и так далее.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5856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79912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064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184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54452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0312" y="54452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16016" y="1484784"/>
            <a:ext cx="4211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00B050"/>
                </a:solidFill>
              </a:rPr>
              <a:t>Python</a:t>
            </a:r>
            <a:r>
              <a:rPr lang="ru-RU" sz="2000" dirty="0">
                <a:solidFill>
                  <a:srgbClr val="00B050"/>
                </a:solidFill>
              </a:rPr>
              <a:t> поддерживает отрицательные индексы, которые позволяют обращаться к элементам списка с конца. Например, индекс -1 соответствует последнему элементу списка, -2 — предпоследнему и так </a:t>
            </a:r>
            <a:r>
              <a:rPr lang="ru-RU" sz="2000" dirty="0" smtClean="0">
                <a:solidFill>
                  <a:srgbClr val="00B050"/>
                </a:solidFill>
              </a:rPr>
              <a:t>далее.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43651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1720" y="436510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-10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7784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-9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75856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-8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79912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-7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99992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-6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48064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-5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24128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-4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28184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-3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04248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80312" y="436510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</a:t>
            </a:r>
            <a:endParaRPr lang="ru-RU" b="1" dirty="0">
              <a:solidFill>
                <a:srgbClr val="00B050"/>
              </a:solidFill>
            </a:endParaRPr>
          </a:p>
        </p:txBody>
      </p:sp>
      <p:cxnSp>
        <p:nvCxnSpPr>
          <p:cNvPr id="35" name="Скругленная соединительная линия 34"/>
          <p:cNvCxnSpPr/>
          <p:nvPr/>
        </p:nvCxnSpPr>
        <p:spPr>
          <a:xfrm rot="10800000" flipH="1" flipV="1">
            <a:off x="467544" y="2276872"/>
            <a:ext cx="432049" cy="3298721"/>
          </a:xfrm>
          <a:prstGeom prst="curvedConnector4">
            <a:avLst>
              <a:gd name="adj1" fmla="val -94546"/>
              <a:gd name="adj2" fmla="val 99565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кругленная соединительная линия 41"/>
          <p:cNvCxnSpPr>
            <a:stCxn id="18" idx="3"/>
            <a:endCxn id="29" idx="3"/>
          </p:cNvCxnSpPr>
          <p:nvPr/>
        </p:nvCxnSpPr>
        <p:spPr>
          <a:xfrm flipH="1">
            <a:off x="7752530" y="2608169"/>
            <a:ext cx="1175446" cy="1941601"/>
          </a:xfrm>
          <a:prstGeom prst="curvedConnector3">
            <a:avLst>
              <a:gd name="adj1" fmla="val -287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по индексу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2348880"/>
            <a:ext cx="6614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Н Ф О Р М А Т И К 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3928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008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8144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2200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8264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24328" y="32129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19672" y="2132856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95736" y="2132856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-10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7180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-9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9872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-8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23928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-7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44008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-6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9208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-5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68144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-4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7220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-3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24328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5536" y="43651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 = 'ИНФОРМАТИКА'</a:t>
            </a:r>
          </a:p>
          <a:p>
            <a:r>
              <a:rPr lang="en-US" sz="2400" dirty="0" smtClean="0"/>
              <a:t>print(s[0])</a:t>
            </a:r>
          </a:p>
          <a:p>
            <a:r>
              <a:rPr lang="en-US" sz="2400" dirty="0" smtClean="0"/>
              <a:t>print (s[5])</a:t>
            </a:r>
          </a:p>
          <a:p>
            <a:r>
              <a:rPr lang="en-US" sz="2400" dirty="0" smtClean="0"/>
              <a:t>print (s[-2])</a:t>
            </a:r>
          </a:p>
          <a:p>
            <a:r>
              <a:rPr lang="en-US" sz="2400" dirty="0" smtClean="0"/>
              <a:t>print (s[-4])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11960" y="4293096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987824" y="4725144"/>
            <a:ext cx="720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И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М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К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Т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907704" y="501317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907704" y="537321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907704" y="573325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1907704" y="609329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9552" y="1556792"/>
            <a:ext cx="8231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s[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] – </a:t>
            </a:r>
            <a:r>
              <a:rPr lang="ru-RU" sz="2400" b="1" dirty="0" smtClean="0"/>
              <a:t>взятие одного символа строки, который имеет номер </a:t>
            </a:r>
            <a:r>
              <a:rPr lang="en-US" sz="2400" b="1" dirty="0" err="1" smtClean="0"/>
              <a:t>i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Срезы строк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348880"/>
            <a:ext cx="6614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Н Ф О Р М А Т И К 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9792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7864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072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6136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6256" y="32129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9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2320" y="32129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10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2132856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23728" y="2132856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-10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99792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-9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7864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-8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5192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-7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-6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0072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-5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6136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-4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00192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-3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6256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52320" y="213285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-1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1340768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Срез извлекает подстроку начиная с начального индекса (включительно) и заканчивая последним индексом (не включая его)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5536" y="364502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 = 'ИНФОРМАТИКА'</a:t>
            </a:r>
          </a:p>
          <a:p>
            <a:r>
              <a:rPr lang="en-US" sz="2400" dirty="0" smtClean="0"/>
              <a:t>print(s[2:])</a:t>
            </a:r>
          </a:p>
          <a:p>
            <a:r>
              <a:rPr lang="en-US" sz="2400" dirty="0" smtClean="0"/>
              <a:t>print(s[:4])</a:t>
            </a:r>
          </a:p>
          <a:p>
            <a:r>
              <a:rPr lang="en-US" sz="2400" dirty="0" smtClean="0"/>
              <a:t>print(s[2:5])</a:t>
            </a:r>
          </a:p>
          <a:p>
            <a:r>
              <a:rPr lang="en-US" sz="2400" dirty="0" smtClean="0"/>
              <a:t>print(s[:-3])</a:t>
            </a:r>
          </a:p>
          <a:p>
            <a:r>
              <a:rPr lang="en-US" sz="2400" dirty="0" smtClean="0"/>
              <a:t>print(s[-3:])</a:t>
            </a:r>
          </a:p>
          <a:p>
            <a:r>
              <a:rPr lang="en-US" sz="2400" dirty="0" smtClean="0"/>
              <a:t>print(s[-11:11])</a:t>
            </a:r>
          </a:p>
          <a:p>
            <a:r>
              <a:rPr lang="en-US" sz="2400" dirty="0" smtClean="0"/>
              <a:t>print(s[::-1])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300192" y="4437112"/>
            <a:ext cx="24841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ru-RU" sz="3200" b="1" dirty="0" smtClean="0">
                <a:solidFill>
                  <a:srgbClr val="C00000"/>
                </a:solidFill>
              </a:rPr>
              <a:t>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03848" y="400506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ФОРМАТИКА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ИНФО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ФОР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ИНФОРМАТ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ИКА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ИНФОРМАТИКА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АКИТАМРОФНИ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483768" y="422108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483768" y="458112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483768" y="494116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2483768" y="530120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483768" y="566124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83768" y="602128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2483768" y="6381328"/>
            <a:ext cx="648072" cy="0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ru-RU" dirty="0" smtClean="0"/>
              <a:t>и </a:t>
            </a:r>
            <a:r>
              <a:rPr lang="en-US" dirty="0" smtClean="0"/>
              <a:t>add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81005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set – </a:t>
            </a:r>
            <a:r>
              <a:rPr lang="ru-RU" sz="2400" b="1" dirty="0" smtClean="0"/>
              <a:t>это множество </a:t>
            </a:r>
          </a:p>
          <a:p>
            <a:r>
              <a:rPr lang="ru-RU" sz="2400" b="1" dirty="0" smtClean="0"/>
              <a:t>         (неупорядоченная коллекция уникальных элементов)</a:t>
            </a:r>
          </a:p>
          <a:p>
            <a:endParaRPr lang="ru-RU" sz="2400" b="1" dirty="0" smtClean="0"/>
          </a:p>
          <a:p>
            <a:r>
              <a:rPr lang="en-US" sz="2400" b="1" dirty="0" smtClean="0"/>
              <a:t>add – </a:t>
            </a:r>
            <a:r>
              <a:rPr lang="ru-RU" sz="2400" b="1" dirty="0" smtClean="0"/>
              <a:t>метод для добавления элементов в множество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3212976"/>
            <a:ext cx="743812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Каждый элемент множества неповторим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У элементов нет порядкового номера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FF0000"/>
                </a:solidFill>
              </a:rPr>
              <a:t>Множества могут содержать : числа, строки, кортежи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212976"/>
            <a:ext cx="5180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множеств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5442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Способ 1: с помощью фигурных скобок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06084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s={1,2,2,3,4,4,5}</a:t>
            </a:r>
          </a:p>
          <a:p>
            <a:r>
              <a:rPr lang="en-US" sz="2400" b="1" dirty="0" smtClean="0"/>
              <a:t>print (s)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220072" y="270892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{1, 2, 3, 4, 5}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2132856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284984"/>
            <a:ext cx="4956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Способ 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ru-RU" sz="2400" b="1" dirty="0" smtClean="0">
                <a:solidFill>
                  <a:srgbClr val="002060"/>
                </a:solidFill>
              </a:rPr>
              <a:t>: с помощью функции </a:t>
            </a:r>
            <a:r>
              <a:rPr lang="en-US" sz="2400" b="1" dirty="0" smtClean="0">
                <a:solidFill>
                  <a:srgbClr val="002060"/>
                </a:solidFill>
              </a:rPr>
              <a:t>set()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3789040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s=set([1,2,2,3,4,4,5])</a:t>
            </a:r>
          </a:p>
          <a:p>
            <a:r>
              <a:rPr lang="en-US" sz="2400" b="1" dirty="0" smtClean="0"/>
              <a:t>print (s)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67944" y="3717032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429309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{1, 2, 3, 4, 5}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522920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s='ИНФОРМАТИКА'</a:t>
            </a:r>
          </a:p>
          <a:p>
            <a:r>
              <a:rPr lang="en-US" sz="2400" b="1" dirty="0" err="1" smtClean="0"/>
              <a:t>ss</a:t>
            </a:r>
            <a:r>
              <a:rPr lang="en-US" sz="2400" b="1" dirty="0" smtClean="0"/>
              <a:t>=set(s)</a:t>
            </a:r>
          </a:p>
          <a:p>
            <a:r>
              <a:rPr lang="en-US" sz="2400" b="1" dirty="0" smtClean="0"/>
              <a:t>print (</a:t>
            </a:r>
            <a:r>
              <a:rPr lang="en-US" sz="2400" b="1" dirty="0" err="1" smtClean="0"/>
              <a:t>ss</a:t>
            </a:r>
            <a:r>
              <a:rPr lang="en-US" sz="2400" b="1" dirty="0" smtClean="0"/>
              <a:t>)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67944" y="5013176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5936" y="5589240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{'Ф', 'О', 'К', 'Р', 'Т', 'Н', 'М', 'А', 'И'}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множеств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4308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Создание множества из числа: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2060848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n=1111256893254</a:t>
            </a:r>
          </a:p>
          <a:p>
            <a:r>
              <a:rPr lang="en-US" sz="2400" b="1" dirty="0" smtClean="0"/>
              <a:t>s=set(</a:t>
            </a:r>
            <a:r>
              <a:rPr lang="en-US" sz="2400" b="1" dirty="0" err="1" smtClean="0">
                <a:solidFill>
                  <a:srgbClr val="C00000"/>
                </a:solidFill>
              </a:rPr>
              <a:t>str</a:t>
            </a:r>
            <a:r>
              <a:rPr lang="en-US" sz="2400" b="1" dirty="0" smtClean="0"/>
              <a:t>(n))</a:t>
            </a:r>
          </a:p>
          <a:p>
            <a:r>
              <a:rPr lang="en-US" sz="2400" b="1" dirty="0" smtClean="0"/>
              <a:t>print (s)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27984" y="249289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{'3', '5', '4', '9', '2', '1', '8', '6'}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1988840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284984"/>
            <a:ext cx="4709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Способ 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ru-RU" sz="2400" b="1" dirty="0" smtClean="0">
                <a:solidFill>
                  <a:srgbClr val="002060"/>
                </a:solidFill>
              </a:rPr>
              <a:t>: с помощью генератора: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3789040"/>
            <a:ext cx="3168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Способ 1 (цикл </a:t>
            </a:r>
            <a:r>
              <a:rPr lang="en-US" sz="2400" b="1" dirty="0" smtClean="0"/>
              <a:t>for</a:t>
            </a:r>
            <a:r>
              <a:rPr lang="ru-RU" sz="2400" b="1" dirty="0" smtClean="0"/>
              <a:t>)</a:t>
            </a:r>
          </a:p>
          <a:p>
            <a:r>
              <a:rPr lang="en-US" sz="2400" b="1" dirty="0" smtClean="0"/>
              <a:t>s=set()</a:t>
            </a:r>
          </a:p>
          <a:p>
            <a:r>
              <a:rPr lang="en-US" sz="2400" b="1" dirty="0" smtClean="0"/>
              <a:t>for x in range(10):</a:t>
            </a:r>
          </a:p>
          <a:p>
            <a:r>
              <a:rPr lang="en-US" sz="2400" b="1" dirty="0" smtClean="0"/>
              <a:t>               if x%2==0:</a:t>
            </a:r>
          </a:p>
          <a:p>
            <a:r>
              <a:rPr lang="en-US" sz="2400" b="1" dirty="0" smtClean="0"/>
              <a:t>                     </a:t>
            </a:r>
            <a:r>
              <a:rPr lang="en-US" sz="2400" b="1" dirty="0" err="1" smtClean="0"/>
              <a:t>s.add</a:t>
            </a:r>
            <a:r>
              <a:rPr lang="en-US" sz="2400" b="1" dirty="0" smtClean="0"/>
              <a:t>(x**2)</a:t>
            </a:r>
          </a:p>
          <a:p>
            <a:r>
              <a:rPr lang="en-US" sz="2400" b="1" dirty="0" smtClean="0"/>
              <a:t>print(s)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95936" y="3789040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Способ 2</a:t>
            </a:r>
            <a:r>
              <a:rPr lang="en-US" sz="2400" b="1" dirty="0" smtClean="0"/>
              <a:t> (</a:t>
            </a:r>
            <a:r>
              <a:rPr lang="ru-RU" sz="2400" b="1" dirty="0" smtClean="0"/>
              <a:t>генератор</a:t>
            </a:r>
            <a:r>
              <a:rPr lang="en-US" sz="2400" b="1" dirty="0" smtClean="0"/>
              <a:t>)</a:t>
            </a:r>
            <a:endParaRPr lang="ru-RU" sz="2400" b="1" dirty="0" smtClean="0"/>
          </a:p>
          <a:p>
            <a:r>
              <a:rPr lang="en-US" sz="2400" b="1" dirty="0" smtClean="0"/>
              <a:t>s={x**2 for x in range(10) if x%2==0}</a:t>
            </a:r>
          </a:p>
          <a:p>
            <a:r>
              <a:rPr lang="en-US" sz="2400" b="1" dirty="0" smtClean="0"/>
              <a:t>print(s)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067944" y="5085184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2080" y="566124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{0, 64, 4, 36, 16}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4572000" y="1124744"/>
            <a:ext cx="4392488" cy="2592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1124744"/>
            <a:ext cx="4392488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3140968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выведет программа?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68760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1268760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268760"/>
            <a:ext cx="23762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x=2</a:t>
            </a:r>
          </a:p>
          <a:p>
            <a:r>
              <a:rPr lang="en-US" sz="3200" dirty="0" smtClean="0"/>
              <a:t>y=3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67744" y="227687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126876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x=input()</a:t>
            </a:r>
          </a:p>
          <a:p>
            <a:r>
              <a:rPr lang="en-US" sz="3200" dirty="0" smtClean="0"/>
              <a:t>y=input()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020272" y="1268760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20272" y="177281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20272" y="227687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948264" y="227687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23</a:t>
            </a:r>
            <a:endParaRPr lang="ru-RU" sz="32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3140968"/>
            <a:ext cx="22322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x=2.5</a:t>
            </a:r>
          </a:p>
          <a:p>
            <a:r>
              <a:rPr lang="en-US" sz="3200" dirty="0" smtClean="0"/>
              <a:t>y=3.8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2267744" y="4077072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6.3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5589240"/>
            <a:ext cx="36505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/>
              <a:t>Что присвоили </a:t>
            </a:r>
          </a:p>
          <a:p>
            <a:pPr algn="ctr"/>
            <a:r>
              <a:rPr lang="ru-RU" sz="3200" b="1" dirty="0" smtClean="0"/>
              <a:t>переменным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 и </a:t>
            </a:r>
            <a:r>
              <a:rPr lang="en-US" sz="3200" b="1" dirty="0" smtClean="0"/>
              <a:t>y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0692680" y="429309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91680" y="4869160"/>
            <a:ext cx="1223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числа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0152" y="2996952"/>
            <a:ext cx="1804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символы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28384" y="1268760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2.3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028384" y="1772816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5.3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172400" y="227687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7668344" y="2276872"/>
            <a:ext cx="1236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2.35.3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076056" y="3749457"/>
            <a:ext cx="40679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В </a:t>
            </a:r>
            <a:r>
              <a:rPr lang="en-US" sz="2800" dirty="0" smtClean="0">
                <a:solidFill>
                  <a:srgbClr val="C00000"/>
                </a:solidFill>
              </a:rPr>
              <a:t>Python</a:t>
            </a:r>
            <a:r>
              <a:rPr lang="ru-RU" sz="2800" dirty="0" smtClean="0">
                <a:solidFill>
                  <a:srgbClr val="C00000"/>
                </a:solidFill>
              </a:rPr>
              <a:t> информация изначально воспринимается как строка (тип </a:t>
            </a:r>
            <a:r>
              <a:rPr lang="en-US" sz="2800" dirty="0" err="1" smtClean="0">
                <a:solidFill>
                  <a:srgbClr val="C00000"/>
                </a:solidFill>
              </a:rPr>
              <a:t>str</a:t>
            </a:r>
            <a:r>
              <a:rPr lang="ru-RU" sz="2800" dirty="0" smtClean="0">
                <a:solidFill>
                  <a:srgbClr val="C00000"/>
                </a:solidFill>
              </a:rPr>
              <a:t>). Функция </a:t>
            </a:r>
            <a:r>
              <a:rPr lang="en-US" sz="2800" dirty="0" smtClean="0">
                <a:solidFill>
                  <a:srgbClr val="C00000"/>
                </a:solidFill>
              </a:rPr>
              <a:t>input()</a:t>
            </a:r>
            <a:r>
              <a:rPr lang="ru-RU" sz="2800" dirty="0" smtClean="0">
                <a:solidFill>
                  <a:srgbClr val="C00000"/>
                </a:solidFill>
              </a:rPr>
              <a:t> по умолчанию возвращает введенную строку в виде </a:t>
            </a:r>
            <a:r>
              <a:rPr lang="en-US" sz="2800" dirty="0" err="1" smtClean="0">
                <a:solidFill>
                  <a:srgbClr val="C00000"/>
                </a:solidFill>
              </a:rPr>
              <a:t>str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437112"/>
            <a:ext cx="950213" cy="1647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0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01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0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21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2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25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3" grpId="0" animBg="1"/>
      <p:bldP spid="23" grpId="1" animBg="1"/>
      <p:bldP spid="16" grpId="0" animBg="1"/>
      <p:bldP spid="16" grpId="1" animBg="1"/>
      <p:bldP spid="4" grpId="0"/>
      <p:bldP spid="8" grpId="0" animBg="1"/>
      <p:bldP spid="9" grpId="0" animBg="1"/>
      <p:bldP spid="6" grpId="0"/>
      <p:bldP spid="10" grpId="0"/>
      <p:bldP spid="5" grpId="0"/>
      <p:bldP spid="11" grpId="0"/>
      <p:bldP spid="12" grpId="0"/>
      <p:bldP spid="13" grpId="0"/>
      <p:bldP spid="13" grpId="1"/>
      <p:bldP spid="14" grpId="0"/>
      <p:bldP spid="15" grpId="0"/>
      <p:bldP spid="17" grpId="0"/>
      <p:bldP spid="18" grpId="0"/>
      <p:bldP spid="18" grpId="1"/>
      <p:bldP spid="21" grpId="0"/>
      <p:bldP spid="22" grpId="0"/>
      <p:bldP spid="26" grpId="0"/>
      <p:bldP spid="27" grpId="0"/>
      <p:bldP spid="28" grpId="0"/>
      <p:bldP spid="28" grpId="1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83768" y="332656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32656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x=input()</a:t>
            </a:r>
          </a:p>
          <a:p>
            <a:r>
              <a:rPr lang="en-US" sz="3200" dirty="0" smtClean="0"/>
              <a:t>y=input()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0692680" y="429309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91680" y="4869160"/>
            <a:ext cx="1223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числа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1520" y="4797152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Чтобы ввести число, нужно использовать функции, которые преобразовывают данные из символьного типа в числовой: </a:t>
            </a:r>
            <a:r>
              <a:rPr lang="en-US" sz="2800" dirty="0" err="1" smtClean="0"/>
              <a:t>int</a:t>
            </a:r>
            <a:r>
              <a:rPr lang="ru-RU" sz="2800" dirty="0" smtClean="0"/>
              <a:t> (целое число) или </a:t>
            </a:r>
            <a:r>
              <a:rPr lang="en-US" sz="2800" dirty="0" smtClean="0"/>
              <a:t>float (</a:t>
            </a:r>
            <a:r>
              <a:rPr lang="ru-RU" sz="2800" dirty="0" smtClean="0"/>
              <a:t>число с плавающей точкой</a:t>
            </a:r>
            <a:r>
              <a:rPr lang="en-US" sz="2800" dirty="0" smtClean="0"/>
              <a:t>)</a:t>
            </a:r>
            <a:endParaRPr lang="ru-RU" sz="28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9512" y="2852936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852936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x=</a:t>
            </a:r>
            <a:r>
              <a:rPr lang="en-US" sz="3200" dirty="0" err="1" smtClean="0"/>
              <a:t>int</a:t>
            </a:r>
            <a:r>
              <a:rPr lang="en-US" sz="3200" dirty="0" smtClean="0"/>
              <a:t>(input())</a:t>
            </a:r>
          </a:p>
          <a:p>
            <a:r>
              <a:rPr lang="en-US" sz="3200" dirty="0" smtClean="0"/>
              <a:t>y=</a:t>
            </a:r>
            <a:r>
              <a:rPr lang="en-US" sz="3200" dirty="0" err="1" smtClean="0"/>
              <a:t>int</a:t>
            </a:r>
            <a:r>
              <a:rPr lang="en-US" sz="3200" dirty="0" smtClean="0"/>
              <a:t>(input())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716016" y="2852936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788024" y="2852936"/>
            <a:ext cx="34563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x=float(input())</a:t>
            </a:r>
          </a:p>
          <a:p>
            <a:r>
              <a:rPr lang="en-US" sz="3200" dirty="0" smtClean="0"/>
              <a:t>y=float(input())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cxnSp>
        <p:nvCxnSpPr>
          <p:cNvPr id="33" name="Прямая со стрелкой 32"/>
          <p:cNvCxnSpPr>
            <a:stCxn id="9" idx="2"/>
            <a:endCxn id="28" idx="0"/>
          </p:cNvCxnSpPr>
          <p:nvPr/>
        </p:nvCxnSpPr>
        <p:spPr>
          <a:xfrm flipH="1">
            <a:off x="1979712" y="1988840"/>
            <a:ext cx="2592288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9" idx="2"/>
          </p:cNvCxnSpPr>
          <p:nvPr/>
        </p:nvCxnSpPr>
        <p:spPr>
          <a:xfrm>
            <a:off x="4572000" y="1988840"/>
            <a:ext cx="2376264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71800" y="285293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71800" y="335699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71800" y="386104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5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40352" y="2852936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2.3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740352" y="3356992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3.3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40352" y="3861048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5.8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P spid="27" grpId="0" animBg="1"/>
      <p:bldP spid="28" grpId="0"/>
      <p:bldP spid="29" grpId="0" animBg="1"/>
      <p:bldP spid="30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251520" y="1268760"/>
            <a:ext cx="4392488" cy="25922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сделала наша программа?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1412776"/>
            <a:ext cx="4176464" cy="1656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127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/>
              <a:t>x=input()</a:t>
            </a:r>
          </a:p>
          <a:p>
            <a:r>
              <a:rPr lang="en-US" sz="3200" dirty="0" smtClean="0"/>
              <a:t>y=input()</a:t>
            </a:r>
          </a:p>
          <a:p>
            <a:r>
              <a:rPr lang="en-US" sz="3200" dirty="0" smtClean="0"/>
              <a:t>print(</a:t>
            </a:r>
            <a:r>
              <a:rPr lang="en-US" sz="3200" dirty="0" err="1" smtClean="0"/>
              <a:t>x+y</a:t>
            </a:r>
            <a:r>
              <a:rPr lang="en-US" sz="3200" dirty="0" smtClean="0"/>
              <a:t>)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99792" y="1412776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99792" y="191683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627784" y="24208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23</a:t>
            </a:r>
            <a:endParaRPr lang="ru-RU" sz="3200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0692680" y="429309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91680" y="4869160"/>
            <a:ext cx="1223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числа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7584" y="3140968"/>
            <a:ext cx="3343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с</a:t>
            </a:r>
            <a:r>
              <a:rPr lang="ru-RU" sz="3200" b="1" dirty="0" smtClean="0">
                <a:solidFill>
                  <a:schemeClr val="bg1"/>
                </a:solidFill>
              </a:rPr>
              <a:t>клеила символы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7904" y="1412776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2.3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707904" y="1916832"/>
            <a:ext cx="710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5.3</a:t>
            </a:r>
            <a:endParaRPr lang="ru-RU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275856" y="2420888"/>
            <a:ext cx="1236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2.35.3</a:t>
            </a:r>
            <a:endParaRPr lang="ru-RU" sz="3200" b="1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0" y="4365104"/>
            <a:ext cx="4860032" cy="1815882"/>
            <a:chOff x="1115616" y="4581128"/>
            <a:chExt cx="4860032" cy="1815882"/>
          </a:xfrm>
        </p:grpSpPr>
        <p:sp>
          <p:nvSpPr>
            <p:cNvPr id="31" name="TextBox 30"/>
            <p:cNvSpPr txBox="1"/>
            <p:nvPr/>
          </p:nvSpPr>
          <p:spPr>
            <a:xfrm>
              <a:off x="1907704" y="4581128"/>
              <a:ext cx="406794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Разберем, какие действия можно совершать с символами и строками</a:t>
              </a:r>
              <a:endParaRPr lang="ru-RU" sz="2800" dirty="0"/>
            </a:p>
          </p:txBody>
        </p:sp>
        <p:pic>
          <p:nvPicPr>
            <p:cNvPr id="1028" name="Picture 4" descr="Picture background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653136"/>
              <a:ext cx="950213" cy="1647380"/>
            </a:xfrm>
            <a:prstGeom prst="rect">
              <a:avLst/>
            </a:prstGeom>
            <a:noFill/>
          </p:spPr>
        </p:pic>
      </p:grpSp>
      <p:sp>
        <p:nvSpPr>
          <p:cNvPr id="33" name="TextBox 32"/>
          <p:cNvSpPr txBox="1"/>
          <p:nvPr/>
        </p:nvSpPr>
        <p:spPr>
          <a:xfrm rot="20041821">
            <a:off x="5220072" y="3861048"/>
            <a:ext cx="2646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ИНДЕКСАЦИЯ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867956">
            <a:off x="7216003" y="4451850"/>
            <a:ext cx="13452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СРЕЗЫ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28184" y="5301208"/>
            <a:ext cx="18062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МЕТОДЫ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4176464" cy="2808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332656"/>
            <a:ext cx="3313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СЦЕПЛЕНИЕ (сложение)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83671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s1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</a:t>
            </a:r>
            <a:r>
              <a:rPr lang="en-US" sz="2400" dirty="0" smtClean="0"/>
              <a:t>'</a:t>
            </a:r>
            <a:r>
              <a:rPr lang="ru-RU" sz="2400" dirty="0" smtClean="0"/>
              <a:t>ИНФОР'</a:t>
            </a:r>
          </a:p>
          <a:p>
            <a:r>
              <a:rPr lang="en-US" sz="2400" dirty="0" smtClean="0"/>
              <a:t>s2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</a:t>
            </a:r>
            <a:r>
              <a:rPr lang="en-US" sz="2400" dirty="0" smtClean="0"/>
              <a:t>'</a:t>
            </a:r>
            <a:r>
              <a:rPr lang="ru-RU" sz="2400" dirty="0" smtClean="0"/>
              <a:t>МАТИКА'</a:t>
            </a:r>
          </a:p>
          <a:p>
            <a:r>
              <a:rPr lang="en-US" sz="2400" dirty="0" smtClean="0"/>
              <a:t>s3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</a:t>
            </a:r>
            <a:r>
              <a:rPr lang="en-US" sz="2400" dirty="0" smtClean="0"/>
              <a:t>s1</a:t>
            </a:r>
            <a:r>
              <a:rPr lang="ru-RU" sz="2400" dirty="0" smtClean="0"/>
              <a:t> </a:t>
            </a:r>
            <a:r>
              <a:rPr lang="en-US" sz="2400" dirty="0" smtClean="0"/>
              <a:t>+</a:t>
            </a:r>
            <a:r>
              <a:rPr lang="ru-RU" sz="2400" dirty="0" smtClean="0"/>
              <a:t> </a:t>
            </a:r>
            <a:r>
              <a:rPr lang="en-US" sz="2400" dirty="0" smtClean="0"/>
              <a:t>s2</a:t>
            </a:r>
          </a:p>
          <a:p>
            <a:r>
              <a:rPr lang="en-US" sz="2400" dirty="0" smtClean="0"/>
              <a:t>print</a:t>
            </a:r>
            <a:r>
              <a:rPr lang="ru-RU" sz="2400" dirty="0" smtClean="0"/>
              <a:t> </a:t>
            </a:r>
            <a:r>
              <a:rPr lang="en-US" sz="2400" dirty="0" smtClean="0"/>
              <a:t>(s3)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2420888"/>
            <a:ext cx="3033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ИНФОРМАТИКА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716016" y="260648"/>
            <a:ext cx="4644008" cy="2808312"/>
            <a:chOff x="4716016" y="260648"/>
            <a:chExt cx="4644008" cy="2808312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4716016" y="260648"/>
              <a:ext cx="4644008" cy="2808312"/>
              <a:chOff x="4716016" y="260648"/>
              <a:chExt cx="4644008" cy="2808312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4716016" y="260648"/>
                <a:ext cx="4176464" cy="280831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788024" y="332656"/>
                <a:ext cx="4108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ДУБЛИРОВАНИЕ (умножение)</a:t>
                </a:r>
                <a:endParaRPr lang="ru-RU" sz="2400" dirty="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4788024" y="836712"/>
                <a:ext cx="4572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ru-RU" sz="2400" dirty="0" smtClean="0"/>
                  <a:t> </a:t>
                </a:r>
                <a:r>
                  <a:rPr lang="en-US" sz="2400" dirty="0" smtClean="0"/>
                  <a:t>=</a:t>
                </a:r>
                <a:r>
                  <a:rPr lang="ru-RU" sz="2400" dirty="0" smtClean="0"/>
                  <a:t> </a:t>
                </a:r>
                <a:r>
                  <a:rPr lang="en-US" sz="2400" dirty="0" smtClean="0"/>
                  <a:t>'</a:t>
                </a:r>
                <a:r>
                  <a:rPr lang="ru-RU" sz="2400" dirty="0" smtClean="0"/>
                  <a:t>ИНФОРМАТИКА ' * 3</a:t>
                </a:r>
              </a:p>
              <a:p>
                <a:r>
                  <a:rPr lang="en-US" sz="2400" dirty="0" smtClean="0"/>
                  <a:t>print(s)</a:t>
                </a:r>
                <a:endParaRPr lang="ru-RU" sz="2400" dirty="0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4788024" y="1700808"/>
                <a:ext cx="4572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400" dirty="0" smtClean="0"/>
                  <a:t>s</a:t>
                </a:r>
                <a:r>
                  <a:rPr lang="ru-RU" sz="2400" dirty="0" smtClean="0"/>
                  <a:t> </a:t>
                </a:r>
                <a:r>
                  <a:rPr lang="en-US" sz="2400" dirty="0" smtClean="0"/>
                  <a:t>=</a:t>
                </a:r>
                <a:r>
                  <a:rPr lang="ru-RU" sz="2400" dirty="0" smtClean="0"/>
                  <a:t> </a:t>
                </a:r>
                <a:r>
                  <a:rPr lang="en-US" sz="2400" dirty="0" smtClean="0"/>
                  <a:t>'</a:t>
                </a:r>
                <a:r>
                  <a:rPr lang="ru-RU" sz="2400" dirty="0" smtClean="0"/>
                  <a:t>ИНФОРМАТИКА ' </a:t>
                </a:r>
              </a:p>
              <a:p>
                <a:r>
                  <a:rPr lang="en-US" sz="2400" dirty="0" smtClean="0"/>
                  <a:t>print(s * 3)</a:t>
                </a:r>
                <a:endParaRPr lang="ru-RU" sz="2400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228184" y="1340768"/>
              <a:ext cx="5629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C00000"/>
                  </a:solidFill>
                </a:rPr>
                <a:t>или</a:t>
              </a:r>
              <a:endParaRPr lang="ru-RU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92080" y="4149080"/>
            <a:ext cx="30530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Что выведет 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программа?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2636912"/>
            <a:ext cx="40324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ИНФОРМАТИКА ИНФОРМАТИКА ИНФОРМАТИКА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3645024"/>
            <a:ext cx="4176464" cy="2808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51111" y="3861048"/>
            <a:ext cx="37896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ДЛИНА СТРОКИ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algn="ctr"/>
            <a:r>
              <a:rPr lang="en-US" sz="2400" dirty="0" smtClean="0"/>
              <a:t>(</a:t>
            </a:r>
            <a:r>
              <a:rPr lang="ru-RU" sz="2400" dirty="0" smtClean="0"/>
              <a:t>кол-во символов в строке</a:t>
            </a:r>
            <a:r>
              <a:rPr lang="en-US" sz="2400" dirty="0" smtClean="0"/>
              <a:t>)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algn="ctr"/>
            <a:r>
              <a:rPr lang="ru-RU" sz="2400" dirty="0" smtClean="0"/>
              <a:t>функция </a:t>
            </a:r>
            <a:r>
              <a:rPr lang="en-US" sz="2400" dirty="0" err="1" smtClean="0"/>
              <a:t>len</a:t>
            </a:r>
            <a:r>
              <a:rPr lang="en-US" sz="2400" dirty="0" smtClean="0"/>
              <a:t>()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508518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s='</a:t>
            </a:r>
            <a:r>
              <a:rPr lang="ru-RU" sz="2400" dirty="0" smtClean="0"/>
              <a:t>ИНФОРМАТИКА'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len</a:t>
            </a:r>
            <a:r>
              <a:rPr lang="en-US" sz="2400" dirty="0" smtClean="0"/>
              <a:t>(s))</a:t>
            </a:r>
            <a:endParaRPr lang="ru-RU" sz="2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79712" y="5877272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11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7" grpId="0"/>
      <p:bldP spid="8" grpId="0"/>
      <p:bldP spid="9" grpId="0"/>
      <p:bldP spid="9" grpId="1"/>
      <p:bldP spid="9" grpId="2"/>
      <p:bldP spid="9" grpId="3"/>
      <p:bldP spid="9" grpId="4"/>
      <p:bldP spid="9" grpId="5"/>
      <p:bldP spid="17" grpId="0"/>
      <p:bldP spid="18" grpId="0" animBg="1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строк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4176464" cy="4680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или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84784"/>
            <a:ext cx="3656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replace</a:t>
            </a:r>
            <a:r>
              <a:rPr lang="ru-RU" sz="2400" dirty="0" smtClean="0"/>
              <a:t> (замена символов)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s1 = 'ПРИВЕТ'</a:t>
            </a:r>
          </a:p>
          <a:p>
            <a:r>
              <a:rPr lang="en-US" sz="2400" dirty="0" smtClean="0"/>
              <a:t>s2 = 'ЕТ'</a:t>
            </a:r>
          </a:p>
          <a:p>
            <a:r>
              <a:rPr lang="en-US" sz="2400" dirty="0" smtClean="0"/>
              <a:t>s3 = s1.replace(s2,'ЕТИК')</a:t>
            </a:r>
          </a:p>
          <a:p>
            <a:r>
              <a:rPr lang="en-US" sz="2400" dirty="0" smtClean="0"/>
              <a:t>print(s3)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93305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s1 = 'ПРИВЕТ'</a:t>
            </a:r>
          </a:p>
          <a:p>
            <a:r>
              <a:rPr lang="en-US" sz="2400" dirty="0" smtClean="0"/>
              <a:t>s2 = 'ЕТ'</a:t>
            </a:r>
          </a:p>
          <a:p>
            <a:r>
              <a:rPr lang="en-US" sz="2400" dirty="0" smtClean="0"/>
              <a:t>s3 = 'ЕТИК'</a:t>
            </a:r>
          </a:p>
          <a:p>
            <a:r>
              <a:rPr lang="en-US" sz="2400" dirty="0" smtClean="0"/>
              <a:t>s = s1.replace(s2,s3)</a:t>
            </a:r>
          </a:p>
          <a:p>
            <a:r>
              <a:rPr lang="en-US" sz="2400" dirty="0" smtClean="0"/>
              <a:t>print(s)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2132856"/>
            <a:ext cx="2838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Где хотим заменить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2" y="3068960"/>
            <a:ext cx="2862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Что хотим заменить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4005064"/>
            <a:ext cx="32532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На что хотим заменить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2780928"/>
            <a:ext cx="360040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085184"/>
            <a:ext cx="360040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>
            <a:stCxn id="7" idx="1"/>
            <a:endCxn id="13" idx="3"/>
          </p:cNvCxnSpPr>
          <p:nvPr/>
        </p:nvCxnSpPr>
        <p:spPr>
          <a:xfrm flipH="1">
            <a:off x="1115616" y="2363689"/>
            <a:ext cx="4104456" cy="2901515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7" idx="1"/>
            <a:endCxn id="12" idx="3"/>
          </p:cNvCxnSpPr>
          <p:nvPr/>
        </p:nvCxnSpPr>
        <p:spPr>
          <a:xfrm flipH="1">
            <a:off x="1259632" y="2363689"/>
            <a:ext cx="3960440" cy="597259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267744" y="2780928"/>
            <a:ext cx="360040" cy="36004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051720" y="5085184"/>
            <a:ext cx="360040" cy="36004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>
            <a:stCxn id="8" idx="1"/>
            <a:endCxn id="23" idx="3"/>
          </p:cNvCxnSpPr>
          <p:nvPr/>
        </p:nvCxnSpPr>
        <p:spPr>
          <a:xfrm flipH="1" flipV="1">
            <a:off x="2627784" y="2960948"/>
            <a:ext cx="2592288" cy="338845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8" idx="1"/>
            <a:endCxn id="24" idx="3"/>
          </p:cNvCxnSpPr>
          <p:nvPr/>
        </p:nvCxnSpPr>
        <p:spPr>
          <a:xfrm flipH="1">
            <a:off x="2411760" y="3299793"/>
            <a:ext cx="2808312" cy="1965411"/>
          </a:xfrm>
          <a:prstGeom prst="straightConnector1">
            <a:avLst/>
          </a:prstGeom>
          <a:ln w="31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483768" y="5085184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627784" y="2780928"/>
            <a:ext cx="864096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>
            <a:stCxn id="9" idx="1"/>
            <a:endCxn id="30" idx="3"/>
          </p:cNvCxnSpPr>
          <p:nvPr/>
        </p:nvCxnSpPr>
        <p:spPr>
          <a:xfrm flipH="1">
            <a:off x="2843808" y="4235897"/>
            <a:ext cx="2448272" cy="1029307"/>
          </a:xfrm>
          <a:prstGeom prst="straightConnector1">
            <a:avLst/>
          </a:prstGeom>
          <a:ln w="31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9" idx="1"/>
            <a:endCxn id="31" idx="2"/>
          </p:cNvCxnSpPr>
          <p:nvPr/>
        </p:nvCxnSpPr>
        <p:spPr>
          <a:xfrm flipH="1" flipV="1">
            <a:off x="3059832" y="3140968"/>
            <a:ext cx="2232248" cy="1094929"/>
          </a:xfrm>
          <a:prstGeom prst="straightConnector1">
            <a:avLst/>
          </a:prstGeom>
          <a:ln w="31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52523" y="5085184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08104" y="5877272"/>
            <a:ext cx="2060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ПРИВЕТИК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7" grpId="1"/>
      <p:bldP spid="8" grpId="0"/>
      <p:bldP spid="8" grpId="1"/>
      <p:bldP spid="9" grpId="0"/>
      <p:bldP spid="9" grpId="1"/>
      <p:bldP spid="12" grpId="0" animBg="1"/>
      <p:bldP spid="12" grpId="1" animBg="1"/>
      <p:bldP spid="13" grpId="0" animBg="1"/>
      <p:bldP spid="13" grpId="1" animBg="1"/>
      <p:bldP spid="23" grpId="0" animBg="1"/>
      <p:bldP spid="23" grpId="1" animBg="1"/>
      <p:bldP spid="24" grpId="0" animBg="1"/>
      <p:bldP spid="24" grpId="1" animBg="1"/>
      <p:bldP spid="30" grpId="0" animBg="1"/>
      <p:bldP spid="30" grpId="1" animBg="1"/>
      <p:bldP spid="31" grpId="0" animBg="1"/>
      <p:bldP spid="31" grpId="1" animBg="1"/>
      <p:bldP spid="36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строк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6984776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84784"/>
            <a:ext cx="642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count</a:t>
            </a:r>
            <a:r>
              <a:rPr lang="ru-RU" sz="2400" dirty="0" smtClean="0"/>
              <a:t> (кол-во определенного символа в строке)</a:t>
            </a:r>
            <a:endParaRPr lang="ru-RU" sz="2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95536" y="213285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 = '</a:t>
            </a:r>
            <a:r>
              <a:rPr lang="ru-RU" sz="2400" dirty="0" smtClean="0"/>
              <a:t>ИНФОРМАТИКА'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s.count</a:t>
            </a:r>
            <a:r>
              <a:rPr lang="en-US" sz="2400" dirty="0" smtClean="0"/>
              <a:t>('</a:t>
            </a:r>
            <a:r>
              <a:rPr lang="ru-RU" sz="2400" dirty="0" smtClean="0"/>
              <a:t>А'))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23528" y="3933056"/>
            <a:ext cx="1783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Где считаем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43608" y="2564904"/>
            <a:ext cx="360040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>
            <a:stCxn id="27" idx="0"/>
            <a:endCxn id="29" idx="2"/>
          </p:cNvCxnSpPr>
          <p:nvPr/>
        </p:nvCxnSpPr>
        <p:spPr>
          <a:xfrm flipV="1">
            <a:off x="1215279" y="2924944"/>
            <a:ext cx="8349" cy="1008112"/>
          </a:xfrm>
          <a:prstGeom prst="straightConnector1">
            <a:avLst/>
          </a:prstGeom>
          <a:ln w="31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55776" y="3933056"/>
            <a:ext cx="1806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Что считаем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95736" y="2564904"/>
            <a:ext cx="360040" cy="36004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>
            <a:stCxn id="38" idx="0"/>
            <a:endCxn id="39" idx="2"/>
          </p:cNvCxnSpPr>
          <p:nvPr/>
        </p:nvCxnSpPr>
        <p:spPr>
          <a:xfrm flipH="1" flipV="1">
            <a:off x="2375756" y="2924944"/>
            <a:ext cx="1083473" cy="1008112"/>
          </a:xfrm>
          <a:prstGeom prst="straightConnector1">
            <a:avLst/>
          </a:prstGeom>
          <a:ln w="31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452523" y="5085184"/>
            <a:ext cx="4691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16216" y="5877272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2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5" grpId="0"/>
      <p:bldP spid="27" grpId="0"/>
      <p:bldP spid="27" grpId="1"/>
      <p:bldP spid="29" grpId="0" animBg="1"/>
      <p:bldP spid="29" grpId="1" animBg="1"/>
      <p:bldP spid="38" grpId="0"/>
      <p:bldP spid="38" grpId="1"/>
      <p:bldP spid="39" grpId="0" animBg="1"/>
      <p:bldP spid="39" grpId="1" animBg="1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строк: </a:t>
            </a:r>
            <a:r>
              <a:rPr lang="en-US" dirty="0" smtClean="0"/>
              <a:t>find </a:t>
            </a:r>
            <a:r>
              <a:rPr lang="ru-RU" dirty="0" smtClean="0"/>
              <a:t>и </a:t>
            </a:r>
            <a:r>
              <a:rPr lang="en-US" dirty="0" err="1" smtClean="0"/>
              <a:t>rfind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1340768"/>
            <a:ext cx="8568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 </a:t>
            </a:r>
            <a:r>
              <a:rPr lang="en-US" sz="2400" b="1" dirty="0" smtClean="0"/>
              <a:t>find</a:t>
            </a:r>
            <a:r>
              <a:rPr lang="ru-RU" sz="2400" dirty="0" smtClean="0"/>
              <a:t> находит в строке (к которой применяется метод) данную подстроку (которая передается в качестве параметра). </a:t>
            </a:r>
            <a:r>
              <a:rPr lang="ru-RU" sz="2400" b="1" dirty="0" smtClean="0"/>
              <a:t>Функция возвращает индекс первого вхождения искомой подстроки</a:t>
            </a:r>
            <a:r>
              <a:rPr lang="ru-RU" sz="2400" dirty="0" smtClean="0"/>
              <a:t>. Если же подстрока не найдена, то метод возвращает значение -1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3356992"/>
            <a:ext cx="4032448" cy="18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350100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 = '</a:t>
            </a:r>
            <a:r>
              <a:rPr lang="ru-RU" sz="2400" dirty="0" smtClean="0"/>
              <a:t>ИНФОРМАТИКА'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s.find</a:t>
            </a:r>
            <a:r>
              <a:rPr lang="en-US" sz="2400" dirty="0" smtClean="0"/>
              <a:t>('</a:t>
            </a:r>
            <a:r>
              <a:rPr lang="ru-RU" sz="2400" dirty="0" smtClean="0"/>
              <a:t>Ф'))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s.find</a:t>
            </a:r>
            <a:r>
              <a:rPr lang="en-US" sz="2400" dirty="0" smtClean="0"/>
              <a:t>('</a:t>
            </a:r>
            <a:r>
              <a:rPr lang="ru-RU" sz="2400" dirty="0" smtClean="0"/>
              <a:t>Т'))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s.find</a:t>
            </a:r>
            <a:r>
              <a:rPr lang="en-US" sz="2400" dirty="0" smtClean="0"/>
              <a:t>('</a:t>
            </a:r>
            <a:r>
              <a:rPr lang="ru-RU" sz="2400" dirty="0" smtClean="0"/>
              <a:t>А'))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3789040"/>
            <a:ext cx="24841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3808" y="38610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3808" y="42210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7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45811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строк: </a:t>
            </a:r>
            <a:r>
              <a:rPr lang="en-US" dirty="0" smtClean="0"/>
              <a:t>find </a:t>
            </a:r>
            <a:r>
              <a:rPr lang="ru-RU" dirty="0" smtClean="0"/>
              <a:t>и </a:t>
            </a:r>
            <a:r>
              <a:rPr lang="en-US" dirty="0" err="1" smtClean="0"/>
              <a:t>rfind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95536" y="3356992"/>
            <a:ext cx="4032448" cy="18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350100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 = '</a:t>
            </a:r>
            <a:r>
              <a:rPr lang="ru-RU" sz="2400" dirty="0" smtClean="0"/>
              <a:t>ИНФОРМАТИКА'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s.rfind</a:t>
            </a:r>
            <a:r>
              <a:rPr lang="en-US" sz="2400" dirty="0" smtClean="0"/>
              <a:t>('</a:t>
            </a:r>
            <a:r>
              <a:rPr lang="ru-RU" sz="2400" dirty="0" smtClean="0"/>
              <a:t>Ф'))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s.find</a:t>
            </a:r>
            <a:r>
              <a:rPr lang="en-US" sz="2400" dirty="0" smtClean="0"/>
              <a:t>(‘</a:t>
            </a:r>
            <a:r>
              <a:rPr lang="ru-RU" sz="2400" dirty="0" smtClean="0"/>
              <a:t>А'))</a:t>
            </a:r>
          </a:p>
          <a:p>
            <a:r>
              <a:rPr lang="en-US" sz="2400" dirty="0" smtClean="0"/>
              <a:t>print(</a:t>
            </a:r>
            <a:r>
              <a:rPr lang="en-US" sz="2400" dirty="0" err="1" smtClean="0"/>
              <a:t>s.rfind</a:t>
            </a:r>
            <a:r>
              <a:rPr lang="en-US" sz="2400" dirty="0" smtClean="0"/>
              <a:t>('</a:t>
            </a:r>
            <a:r>
              <a:rPr lang="ru-RU" sz="2400" dirty="0" smtClean="0"/>
              <a:t>А'))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3789040"/>
            <a:ext cx="24841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Что выведет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программа?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3808" y="38610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2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43808" y="42210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6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43808" y="458112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10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1340768"/>
            <a:ext cx="8568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 </a:t>
            </a:r>
            <a:r>
              <a:rPr lang="en-US" sz="2400" b="1" dirty="0" err="1" smtClean="0"/>
              <a:t>rfind</a:t>
            </a:r>
            <a:r>
              <a:rPr lang="ru-RU" sz="2400" dirty="0" smtClean="0"/>
              <a:t> </a:t>
            </a:r>
            <a:r>
              <a:rPr lang="ru-RU" sz="2400" b="1" dirty="0" smtClean="0"/>
              <a:t>возвращает индекс последнего вхождения искомой подстроки (поиск справа)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967</Words>
  <Application>Microsoft Office PowerPoint</Application>
  <PresentationFormat>Экран (4:3)</PresentationFormat>
  <Paragraphs>275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Строки в Python </vt:lpstr>
      <vt:lpstr>Что выведет программа?</vt:lpstr>
      <vt:lpstr>Слайд 3</vt:lpstr>
      <vt:lpstr>Что сделала наша программа?</vt:lpstr>
      <vt:lpstr>Слайд 5</vt:lpstr>
      <vt:lpstr>Методы строк </vt:lpstr>
      <vt:lpstr>Методы строк </vt:lpstr>
      <vt:lpstr>Методы строк: find и rfind </vt:lpstr>
      <vt:lpstr>Методы строк: find и rfind </vt:lpstr>
      <vt:lpstr>Доступ по индексу</vt:lpstr>
      <vt:lpstr>Доступ по индексу</vt:lpstr>
      <vt:lpstr>Срезы строк</vt:lpstr>
      <vt:lpstr>set и add</vt:lpstr>
      <vt:lpstr>Создание множеств</vt:lpstr>
      <vt:lpstr>Создание множеств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Строки</dc:title>
  <dc:creator>User</dc:creator>
  <cp:lastModifiedBy>User</cp:lastModifiedBy>
  <cp:revision>39</cp:revision>
  <dcterms:created xsi:type="dcterms:W3CDTF">2025-08-11T10:39:16Z</dcterms:created>
  <dcterms:modified xsi:type="dcterms:W3CDTF">2025-09-04T10:44:14Z</dcterms:modified>
</cp:coreProperties>
</file>